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 varScale="1">
        <p:scale>
          <a:sx n="104" d="100"/>
          <a:sy n="104" d="100"/>
        </p:scale>
        <p:origin x="7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5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3317,8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8247,1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3317.8</c:v>
                </c:pt>
                <c:pt idx="1">
                  <c:v>8247.1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4803,8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9433,1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4803.8</c:v>
                </c:pt>
                <c:pt idx="1">
                  <c:v>9433.1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5244</c:v>
                </c:pt>
                <c:pt idx="1">
                  <c:v>9871.6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39506172839504E-2"/>
                  <c:y val="-5.55577427821522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3791,8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814814814814922E-2"/>
                  <c:y val="-3.61111111111111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9822,6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3791.3</c:v>
                </c:pt>
                <c:pt idx="1">
                  <c:v>9822.6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334651504"/>
        <c:axId val="334651896"/>
        <c:axId val="0"/>
      </c:bar3DChart>
      <c:catAx>
        <c:axId val="33465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34651896"/>
        <c:crosses val="autoZero"/>
        <c:auto val="1"/>
        <c:lblAlgn val="ctr"/>
        <c:lblOffset val="100"/>
        <c:noMultiLvlLbl val="0"/>
      </c:catAx>
      <c:valAx>
        <c:axId val="334651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4651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6706,8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4755736599837255"/>
          <c:w val="1"/>
          <c:h val="0.322733660223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0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755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936274245204943E-2"/>
                  <c:y val="-1.71698264757369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10045341681961E-2"/>
                      <c:h val="5.952472998495662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7.7190052718701649E-2"/>
                  <c:y val="-9.73476670760307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</c15:ser>
            </c15:filteredPieSeries>
          </c:ext>
        </c:extLst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780.8</c:v>
                </c:pt>
                <c:pt idx="1">
                  <c:v>50.7</c:v>
                </c:pt>
                <c:pt idx="2">
                  <c:v>1351.6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19612131816856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1169,4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1169.4000000000001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1806,2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1806.2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394,3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394.3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34942904"/>
        <c:axId val="334943296"/>
        <c:axId val="0"/>
      </c:bar3DChart>
      <c:catAx>
        <c:axId val="33494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943296"/>
        <c:crosses val="autoZero"/>
        <c:auto val="1"/>
        <c:lblAlgn val="ctr"/>
        <c:lblOffset val="100"/>
        <c:noMultiLvlLbl val="0"/>
      </c:catAx>
      <c:valAx>
        <c:axId val="3349432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34942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5265671415533272"/>
          <c:y val="4.6546452909844396E-2"/>
          <c:w val="0.645856067913534"/>
          <c:h val="0.794336213953016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538178000990544E-2"/>
                  <c:y val="-9.9831674887277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415557149932463E-3"/>
                  <c:y val="3.327722496242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483111429986491E-3"/>
                  <c:y val="-1.331088998497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Лист1!$B$2:$B$4</c:f>
              <c:numCache>
                <c:formatCode>#,##0.0</c:formatCode>
                <c:ptCount val="3"/>
                <c:pt idx="0">
                  <c:v>169.40299999999999</c:v>
                </c:pt>
                <c:pt idx="1">
                  <c:v>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6561861766138123E-2"/>
                      <c:h val="7.3126832867626862E-2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8320306051144887E-2"/>
                      <c:h val="8.311000035635453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Лист1!$C$2:$C$4</c:f>
              <c:numCache>
                <c:formatCode>#,##0.0</c:formatCode>
                <c:ptCount val="3"/>
                <c:pt idx="0">
                  <c:v>3000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34158288"/>
        <c:axId val="233810312"/>
        <c:axId val="0"/>
        <c:extLst/>
      </c:bar3DChart>
      <c:dateAx>
        <c:axId val="234158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3810312"/>
        <c:crosses val="autoZero"/>
        <c:auto val="0"/>
        <c:lblOffset val="100"/>
        <c:baseTimeUnit val="days"/>
      </c:dateAx>
      <c:valAx>
        <c:axId val="23381031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34158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2990</c:v>
                </c:pt>
                <c:pt idx="1">
                  <c:v>2990</c:v>
                </c:pt>
                <c:pt idx="2" formatCode="0.0">
                  <c:v>2994.5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2749.4</c:v>
                </c:pt>
                <c:pt idx="1">
                  <c:v>2361.4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944080"/>
        <c:axId val="334944472"/>
        <c:axId val="0"/>
      </c:bar3DChart>
      <c:catAx>
        <c:axId val="33494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4944472"/>
        <c:crosses val="autoZero"/>
        <c:auto val="1"/>
        <c:lblAlgn val="ctr"/>
        <c:lblOffset val="100"/>
        <c:noMultiLvlLbl val="0"/>
      </c:catAx>
      <c:valAx>
        <c:axId val="334944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349440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0.6518</cdr:x>
      <cdr:y>0.7027</cdr:y>
    </cdr:from>
    <cdr:to>
      <cdr:x>0.73277</cdr:x>
      <cdr:y>0.75675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5796136" y="3744416"/>
          <a:ext cx="720024" cy="2880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0,18%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17,59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0.62751</cdr:x>
      <cdr:y>0.86486</cdr:y>
    </cdr:from>
    <cdr:to>
      <cdr:x>0.668</cdr:x>
      <cdr:y>0.90541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580112" y="4608512"/>
          <a:ext cx="360056" cy="2160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0.47565</cdr:x>
      <cdr:y>0.91892</cdr:y>
    </cdr:from>
    <cdr:to>
      <cdr:x>0.55662</cdr:x>
      <cdr:y>0.97297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229678" y="4896544"/>
          <a:ext cx="720024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0,30%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0.63561</cdr:x>
      <cdr:y>0.64865</cdr:y>
    </cdr:from>
    <cdr:to>
      <cdr:x>0.71658</cdr:x>
      <cdr:y>0.7027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5652120" y="3456384"/>
          <a:ext cx="720024" cy="28801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1,49%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Бюджет Березовского сельского поселения  Даниловского муниципального района на 2020 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47664" y="249289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4118"/>
              </p:ext>
            </p:extLst>
          </p:nvPr>
        </p:nvGraphicFramePr>
        <p:xfrm>
          <a:off x="1115616" y="2780928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Березовского сельского поселения на реализацию муниципальных целевых программ на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37039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</a:t>
            </a:r>
            <a:r>
              <a:rPr lang="ru-RU" sz="2400" dirty="0" smtClean="0"/>
              <a:t>на  2019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841775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6706,820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871826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7044,880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на  2020 года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19246" y="3140832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44529" y="423796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140,0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394,3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3029,5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2012,8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55407"/>
            <a:ext cx="309300" cy="505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54640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1192,0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2036,8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1142,0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1457,0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69967" y="5761875"/>
            <a:ext cx="659132" cy="24158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1152,0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425543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на 2020 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42276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на  2020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429103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в 2020 году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108608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2020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</TotalTime>
  <Words>366</Words>
  <Application>Microsoft Office PowerPoint</Application>
  <PresentationFormat>Экран (4:3)</PresentationFormat>
  <Paragraphs>99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на 2020 год                                                                  (тыс. руб.)</vt:lpstr>
      <vt:lpstr>Объем налоговых и неналоговых доходов бюджета Березовского сельского поселения на  2020 год </vt:lpstr>
      <vt:lpstr>Структура безвозмездных поступлений из бюджетов других уровней в 2020 году  </vt:lpstr>
      <vt:lpstr>Сравнительный анализ расходов Березовского сельского поселения на жилищно-коммунальное хозяйство на 2020 год</vt:lpstr>
      <vt:lpstr>Динамика расходов бюджета Березовского сельского поселения на реализацию муниципальных целевых программ на  2020 год                                                                                  (тыс. руб.)</vt:lpstr>
      <vt:lpstr>Мониторинг расходов на содержание органов местного самоуправления на  2019 года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Пользователь</cp:lastModifiedBy>
  <cp:revision>273</cp:revision>
  <cp:lastPrinted>2019-02-27T12:07:20Z</cp:lastPrinted>
  <dcterms:created xsi:type="dcterms:W3CDTF">2014-05-06T11:50:27Z</dcterms:created>
  <dcterms:modified xsi:type="dcterms:W3CDTF">2020-01-09T10:19:43Z</dcterms:modified>
</cp:coreProperties>
</file>