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4" r:id="rId11"/>
    <p:sldId id="267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891"/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92" autoAdjust="0"/>
  </p:normalViewPr>
  <p:slideViewPr>
    <p:cSldViewPr>
      <p:cViewPr varScale="1">
        <p:scale>
          <a:sx n="104" d="100"/>
          <a:sy n="104" d="100"/>
        </p:scale>
        <p:origin x="15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5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4.6451443569553809E-2"/>
          <c:w val="0.72345679012345676"/>
          <c:h val="0.73587292213473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13500048605051E-2"/>
                  <c:y val="6.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09818217167292"/>
                      <c:h val="7.770844269466316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5244</c:v>
                </c:pt>
                <c:pt idx="1">
                  <c:v>9433.1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886E-17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5050.5</c:v>
                </c:pt>
                <c:pt idx="1">
                  <c:v>9871.6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10076,3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5050.5</c:v>
                </c:pt>
                <c:pt idx="1">
                  <c:v>10076.299999999999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7828E-3"/>
                  <c:y val="3.88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160493827159362E-3"/>
                  <c:y val="3.88888888888888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6800,2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12654320987654"/>
                      <c:h val="0.1249306649168853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4813.8999999999996</c:v>
                </c:pt>
                <c:pt idx="1">
                  <c:v>6800.2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gapDepth val="64"/>
        <c:shape val="box"/>
        <c:axId val="292146760"/>
        <c:axId val="292147152"/>
        <c:axId val="0"/>
      </c:bar3DChart>
      <c:catAx>
        <c:axId val="292146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ru-RU"/>
          </a:p>
        </c:txPr>
        <c:crossAx val="292147152"/>
        <c:crosses val="autoZero"/>
        <c:auto val="1"/>
        <c:lblAlgn val="ctr"/>
        <c:lblOffset val="100"/>
        <c:noMultiLvlLbl val="0"/>
      </c:catAx>
      <c:valAx>
        <c:axId val="2921471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921467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                                Общий</a:t>
            </a:r>
            <a:r>
              <a:rPr lang="ru-RU" baseline="0" dirty="0" smtClean="0"/>
              <a:t> объем доходов 6800,2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3053231494476231"/>
          <c:y val="0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62134030903473181"/>
          <c:w val="1"/>
          <c:h val="0.377551142966096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explosion val="54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CFF99"/>
              </a:solidFill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00FFCC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855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936274245204943E-2"/>
                  <c:y val="-1.71698264757369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410045341681961E-2"/>
                      <c:h val="5.9524729984956629E-2"/>
                    </c:manualLayout>
                  </c15:layout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1460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7190052718701649E-2"/>
                  <c:y val="-9.73476670760307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1179,4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713085663392091E-3"/>
                  <c:y val="7.872698829259211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</a:defRPr>
                    </a:pPr>
                    <a:r>
                      <a:rPr lang="en-US" dirty="0" smtClean="0">
                        <a:ln>
                          <a:noFill/>
                        </a:ln>
                      </a:rPr>
                      <a:t>12,5%</a:t>
                    </a:r>
                    <a:endParaRPr lang="en-US" dirty="0">
                      <a:ln>
                        <a:noFill/>
                      </a:ln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86754651120944E-2"/>
                      <c:h val="5.4757992355203775E-2"/>
                    </c:manualLayout>
                  </c15:layout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n>
                      <a:noFill/>
                    </a:ln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им. физ.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доходы от оказания платных услуг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755</c:v>
                </c:pt>
                <c:pt idx="1">
                  <c:v>100</c:v>
                </c:pt>
                <c:pt idx="2">
                  <c:v>12</c:v>
                </c:pt>
                <c:pt idx="3">
                  <c:v>1445</c:v>
                </c:pt>
                <c:pt idx="4">
                  <c:v>20</c:v>
                </c:pt>
                <c:pt idx="5">
                  <c:v>1187</c:v>
                </c:pt>
                <c:pt idx="6">
                  <c:v>1142</c:v>
                </c:pt>
                <c:pt idx="7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0.11260000000000001</c:v>
                      </c:pt>
                      <c:pt idx="1">
                        <c:v>1.49E-2</c:v>
                      </c:pt>
                      <c:pt idx="2">
                        <c:v>1.8E-3</c:v>
                      </c:pt>
                      <c:pt idx="3">
                        <c:v>0.1759</c:v>
                      </c:pt>
                      <c:pt idx="4">
                        <c:v>3.0000000000000001E-3</c:v>
                      </c:pt>
                      <c:pt idx="5">
                        <c:v>0.17699999999999999</c:v>
                      </c:pt>
                      <c:pt idx="6">
                        <c:v>0.17030000000000001</c:v>
                      </c:pt>
                      <c:pt idx="7">
                        <c:v>0</c:v>
                      </c:pt>
                    </c:numCache>
                  </c:numRef>
                </c:val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</c15:ser>
            </c15:filteredPieSeries>
          </c:ext>
        </c:extLst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400">
          <a:solidFill>
            <a:schemeClr val="bg1"/>
          </a:solidFill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23221935837921479"/>
          <c:y val="9.8588144860781241E-2"/>
          <c:w val="0.59697272301990001"/>
          <c:h val="0.497031485991046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8412406655705E-2"/>
          <c:y val="6.6138484612820791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1901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90,3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777556619121528E-2"/>
                  <c:y val="-8.20182278251120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780.8</c:v>
                </c:pt>
                <c:pt idx="1">
                  <c:v>50.7</c:v>
                </c:pt>
                <c:pt idx="2">
                  <c:v>1351.6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1504263411"/>
          <c:y val="0.24985649742621191"/>
          <c:w val="0.32053573139842528"/>
          <c:h val="0.72032737103284816"/>
        </c:manualLayout>
      </c:layout>
      <c:overlay val="0"/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0.13350442305822882"/>
          <c:y val="4.4409667541557306E-2"/>
          <c:w val="0.86032273743559828"/>
          <c:h val="0.750987970253718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1923,8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1923.8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29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1173,3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1923.8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498,5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498.5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19668448"/>
        <c:axId val="319668840"/>
        <c:axId val="0"/>
      </c:bar3DChart>
      <c:catAx>
        <c:axId val="31966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9668840"/>
        <c:crosses val="autoZero"/>
        <c:auto val="1"/>
        <c:lblAlgn val="ctr"/>
        <c:lblOffset val="100"/>
        <c:noMultiLvlLbl val="0"/>
      </c:catAx>
      <c:valAx>
        <c:axId val="31966884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196684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15"/>
      <c:rotY val="20"/>
      <c:rAngAx val="0"/>
    </c:view3D>
    <c:floor>
      <c:thickness val="0"/>
      <c:spPr>
        <a:solidFill>
          <a:schemeClr val="accent1">
            <a:lumMod val="20000"/>
            <a:lumOff val="80000"/>
          </a:schemeClr>
        </a:solidFill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4261138175422858"/>
          <c:y val="3.7997139751356601E-2"/>
          <c:w val="0.645856067913534"/>
          <c:h val="0.794336213953016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1538178000990544E-2"/>
                  <c:y val="-9.9831674887277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415557149932463E-3"/>
                  <c:y val="3.327722496242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483111429986491E-3"/>
                  <c:y val="-1.3310889984970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Лист1!$B$2:$B$4</c:f>
              <c:numCache>
                <c:formatCode>#,##0.0</c:formatCode>
                <c:ptCount val="3"/>
                <c:pt idx="0">
                  <c:v>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6.1007541000127251E-17"/>
                  <c:y val="-3.45822141766383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Лист1!$C$2:$C$4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320675368"/>
        <c:axId val="319670016"/>
        <c:axId val="0"/>
        <c:extLst/>
      </c:bar3DChart>
      <c:dateAx>
        <c:axId val="320675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9670016"/>
        <c:crosses val="autoZero"/>
        <c:auto val="0"/>
        <c:lblOffset val="100"/>
        <c:baseTimeUnit val="days"/>
      </c:dateAx>
      <c:valAx>
        <c:axId val="31967001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3206753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2990</c:v>
                </c:pt>
                <c:pt idx="1">
                  <c:v>2990</c:v>
                </c:pt>
                <c:pt idx="2" formatCode="0.0">
                  <c:v>2990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2749.4</c:v>
                </c:pt>
                <c:pt idx="1">
                  <c:v>2599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8254480"/>
        <c:axId val="228254864"/>
        <c:axId val="0"/>
      </c:bar3DChart>
      <c:catAx>
        <c:axId val="22825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8254864"/>
        <c:crosses val="autoZero"/>
        <c:auto val="1"/>
        <c:lblAlgn val="ctr"/>
        <c:lblOffset val="100"/>
        <c:noMultiLvlLbl val="0"/>
      </c:catAx>
      <c:valAx>
        <c:axId val="2282548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282544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0.61131</cdr:x>
      <cdr:y>0.89189</cdr:y>
    </cdr:from>
    <cdr:to>
      <cdr:x>0.61131</cdr:x>
      <cdr:y>0.89189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436096" y="4752528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0.82995</cdr:x>
      <cdr:y>0.89189</cdr:y>
    </cdr:from>
    <cdr:to>
      <cdr:x>0.83805</cdr:x>
      <cdr:y>0.90541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380312" y="4752528"/>
          <a:ext cx="7200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0.67609</cdr:x>
      <cdr:y>0.68919</cdr:y>
    </cdr:from>
    <cdr:to>
      <cdr:x>0.75706</cdr:x>
      <cdr:y>0.74324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6012160" y="3672408"/>
          <a:ext cx="720025" cy="2880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0,22%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0.67609</cdr:x>
      <cdr:y>0.89189</cdr:y>
    </cdr:from>
    <cdr:to>
      <cdr:x>0.75707</cdr:x>
      <cdr:y>0.94595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>
          <a:off x="6012116" y="4752528"/>
          <a:ext cx="720113" cy="28805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21,47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0.62751</cdr:x>
      <cdr:y>0.86486</cdr:y>
    </cdr:from>
    <cdr:to>
      <cdr:x>0.668</cdr:x>
      <cdr:y>0.90541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>
          <a:off x="5580112" y="4608512"/>
          <a:ext cx="360056" cy="2160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0.44936</cdr:x>
      <cdr:y>0.90541</cdr:y>
    </cdr:from>
    <cdr:to>
      <cdr:x>0.53033</cdr:x>
      <cdr:y>0.95946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995936" y="4824536"/>
          <a:ext cx="720024" cy="2880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17,34%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0.6599</cdr:x>
      <cdr:y>0.63514</cdr:y>
    </cdr:from>
    <cdr:to>
      <cdr:x>0.74087</cdr:x>
      <cdr:y>0.68919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5868144" y="3384376"/>
          <a:ext cx="720024" cy="28801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2,94%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2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Березовского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Бюджет Березовского сельского поселения  Даниловского муниципального района на 2021 год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47664" y="249289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94682"/>
              </p:ext>
            </p:extLst>
          </p:nvPr>
        </p:nvGraphicFramePr>
        <p:xfrm>
          <a:off x="1115616" y="2780928"/>
          <a:ext cx="76328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674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Березовского сельского поселения на реализацию муниципальных целевых программ на  2021 год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(тыс. руб.)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516462"/>
              </p:ext>
            </p:extLst>
          </p:nvPr>
        </p:nvGraphicFramePr>
        <p:xfrm>
          <a:off x="871538" y="2674938"/>
          <a:ext cx="7516886" cy="356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на  2021 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Березовского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35755" y="371969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813394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6800,180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871826" cy="1426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7080,000</a:t>
              </a:r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бюджета Березовского сельского поселения на  2021 года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399166"/>
            <a:ext cx="3439416" cy="73866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953671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4249622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Денежные взыскания, штрафы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48014" y="2767876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846605"/>
            <a:ext cx="3236438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4" y="2318930"/>
            <a:ext cx="3236438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36892" y="5226714"/>
            <a:ext cx="3258683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19246" y="3140832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43908" y="2267695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855,0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83573" y="4977715"/>
            <a:ext cx="72281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44529" y="4237963"/>
            <a:ext cx="69041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  <a:endCxn id="280" idx="1"/>
          </p:cNvCxnSpPr>
          <p:nvPr/>
        </p:nvCxnSpPr>
        <p:spPr>
          <a:xfrm flipV="1">
            <a:off x="3576330" y="6319151"/>
            <a:ext cx="392411" cy="163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31488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604696" y="3277590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5107560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77628" y="2828980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85,8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92539" y="3276838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120,0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8368743" y="4189769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498,5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46970" y="2393867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3029,5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69967" y="4635592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39318" y="5107560"/>
            <a:ext cx="73352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1955,8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84451" y="2937153"/>
            <a:ext cx="293177" cy="457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43658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488207"/>
            <a:ext cx="289948" cy="595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855407"/>
            <a:ext cx="309300" cy="505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95575" y="53652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6329065"/>
            <a:ext cx="3439416" cy="307777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3955249" y="5546407"/>
            <a:ext cx="616793" cy="4571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3968741" y="6211139"/>
            <a:ext cx="609472" cy="2160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546407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1179,4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55202" y="6202891"/>
            <a:ext cx="71740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1991,3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276999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1005" y="25852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33475" y="2708398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1095,4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04696" y="270164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51724" y="305256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39244" y="356132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1460,0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646900" y="4343658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641780" y="3675981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8369967" y="5761875"/>
            <a:ext cx="659132" cy="24158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250,0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4820404" y="3277590"/>
            <a:ext cx="3236438" cy="46166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59323" y="3798913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8034285" y="3465923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8362939" y="3798912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1130,4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8095575" y="3975465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097535" y="5880646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636563" y="5676251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60" grpId="0" animBg="1"/>
      <p:bldP spid="65" grpId="0" animBg="1"/>
      <p:bldP spid="75" grpId="0" animBg="1"/>
      <p:bldP spid="78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40333"/>
              </p:ext>
            </p:extLst>
          </p:nvPr>
        </p:nvGraphicFramePr>
        <p:xfrm>
          <a:off x="467544" y="184482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Березовского сельского поселения на 2021 год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459427"/>
              </p:ext>
            </p:extLst>
          </p:nvPr>
        </p:nvGraphicFramePr>
        <p:xfrm>
          <a:off x="0" y="1628800"/>
          <a:ext cx="88924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Березовского сельского поселения на  2021 год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970280"/>
              </p:ext>
            </p:extLst>
          </p:nvPr>
        </p:nvGraphicFramePr>
        <p:xfrm>
          <a:off x="899592" y="2276872"/>
          <a:ext cx="72728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</a:t>
            </a:r>
            <a:r>
              <a:rPr lang="ru-RU" sz="3600" b="1" dirty="0" smtClean="0"/>
              <a:t>в 2021 году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3803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Березовского сельского поселения на жилищно-коммунальное хозяйство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2021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3235</TotalTime>
  <Words>369</Words>
  <Application>Microsoft Office PowerPoint</Application>
  <PresentationFormat>Экран (4:3)</PresentationFormat>
  <Paragraphs>101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 Black</vt:lpstr>
      <vt:lpstr>Book Antiqua</vt:lpstr>
      <vt:lpstr>Bookman Old Style</vt:lpstr>
      <vt:lpstr>Calibri</vt:lpstr>
      <vt:lpstr>Candara</vt:lpstr>
      <vt:lpstr>Georgia</vt:lpstr>
      <vt:lpstr>Symbol</vt:lpstr>
      <vt:lpstr>Times New Roman</vt:lpstr>
      <vt:lpstr>Волна</vt:lpstr>
      <vt:lpstr>Администрация Березовского сельского поселения</vt:lpstr>
      <vt:lpstr>Реализация утвержденных Главой Березовского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бюджета  Березовского сельского поселения на 2021 год                                                                  (тыс. руб.)</vt:lpstr>
      <vt:lpstr>Объем налоговых и неналоговых доходов бюджета Березовского сельского поселения на  2021 год </vt:lpstr>
      <vt:lpstr>Структура безвозмездных поступлений из бюджетов других уровней в 2021 году  </vt:lpstr>
      <vt:lpstr>Сравнительный анализ расходов Березовского сельского поселения на жилищно-коммунальное хозяйство на 2021 год</vt:lpstr>
      <vt:lpstr>Динамика расходов бюджета Березовского сельского поселения на реализацию муниципальных целевых программ на  2021 год                                                                                  (тыс. руб.)</vt:lpstr>
      <vt:lpstr>Мониторинг расходов на содержание органов местного самоуправления на  2021 год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Пользователь</cp:lastModifiedBy>
  <cp:revision>288</cp:revision>
  <cp:lastPrinted>2019-02-27T12:07:20Z</cp:lastPrinted>
  <dcterms:created xsi:type="dcterms:W3CDTF">2014-05-06T11:50:27Z</dcterms:created>
  <dcterms:modified xsi:type="dcterms:W3CDTF">2020-11-12T11:58:07Z</dcterms:modified>
</cp:coreProperties>
</file>