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891"/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92" autoAdjust="0"/>
  </p:normalViewPr>
  <p:slideViewPr>
    <p:cSldViewPr>
      <p:cViewPr varScale="1">
        <p:scale>
          <a:sx n="71" d="100"/>
          <a:sy n="71" d="100"/>
        </p:scale>
        <p:origin x="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4.6451443569553809E-2"/>
          <c:w val="0.72345679012345676"/>
          <c:h val="0.73587292213473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13500048605051E-2"/>
                  <c:y val="6.2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5676,6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09818217167292"/>
                      <c:h val="7.7708442694663163E-2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12815,3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4930.6000000000004</c:v>
                </c:pt>
                <c:pt idx="1">
                  <c:v>8769.9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886E-17"/>
                  <c:y val="-2.22222222222222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5662,5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316741696017772E-16"/>
                  <c:y val="8.333333333333282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12801,3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2514.6999999999998</c:v>
                </c:pt>
                <c:pt idx="1">
                  <c:v>4245.3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gapDepth val="64"/>
        <c:shape val="box"/>
        <c:axId val="324455624"/>
        <c:axId val="324455232"/>
        <c:axId val="0"/>
      </c:bar3DChart>
      <c:catAx>
        <c:axId val="324455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ru-RU"/>
          </a:p>
        </c:txPr>
        <c:crossAx val="324455232"/>
        <c:crosses val="autoZero"/>
        <c:auto val="1"/>
        <c:lblAlgn val="ctr"/>
        <c:lblOffset val="100"/>
        <c:noMultiLvlLbl val="0"/>
      </c:catAx>
      <c:valAx>
        <c:axId val="3244552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24455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                                Общий</a:t>
            </a:r>
            <a:r>
              <a:rPr lang="ru-RU" baseline="0" dirty="0" smtClean="0"/>
              <a:t> объем доходов 12801,3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305322763852094"/>
          <c:y val="8.7506786943711782E-3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62020888470776137"/>
          <c:w val="1"/>
          <c:h val="0.377551142966096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52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CFF99"/>
              </a:solidFill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00FFCC"/>
              </a:solidFill>
            </c:spPr>
          </c:dPt>
          <c:dLbls>
            <c:dLbl>
              <c:idx val="0"/>
              <c:layout>
                <c:manualLayout>
                  <c:x val="-4.4135513868662594E-2"/>
                  <c:y val="1.20993636120595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1074,7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936274245204943E-2"/>
                  <c:y val="-1.71698264757369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613,5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410045341681961E-2"/>
                      <c:h val="5.9524729984956629E-2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20,4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958139487509691E-2"/>
                  <c:y val="-6.53761827196833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1367,8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07838533232574E-2"/>
                  <c:y val="-0.1940583929112982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</a:defRPr>
                    </a:pP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pPr>
                <a:noFill/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98891647774284E-3"/>
                      <c:h val="9.4739848725516815E-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7.7190043004253986E-2"/>
                  <c:y val="-0.106098361762703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1325,2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8162059932871083E-2"/>
                  <c:y val="4.00407285525689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1240,6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149334464134751E-2"/>
                  <c:y val="7.40123056366560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</a:defRPr>
                    </a:pPr>
                    <a:r>
                      <a:rPr lang="en-US" dirty="0" smtClean="0">
                        <a:ln>
                          <a:noFill/>
                        </a:ln>
                      </a:rPr>
                      <a:t> </a:t>
                    </a:r>
                    <a:endParaRPr lang="en-US" dirty="0">
                      <a:ln>
                        <a:noFill/>
                      </a:ln>
                    </a:endParaRPr>
                  </a:p>
                </c:rich>
              </c:tx>
              <c:spPr>
                <a:solidFill>
                  <a:srgbClr val="FFC000"/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710586056368201E-2"/>
                      <c:h val="3.6682338839934651E-2"/>
                    </c:manualLayout>
                  </c15:layout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>
                      <a:noFill/>
                    </a:ln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доходы от оказания платных услуг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755</c:v>
                </c:pt>
                <c:pt idx="1">
                  <c:v>100</c:v>
                </c:pt>
                <c:pt idx="2">
                  <c:v>12</c:v>
                </c:pt>
                <c:pt idx="3">
                  <c:v>1445</c:v>
                </c:pt>
                <c:pt idx="4">
                  <c:v>20</c:v>
                </c:pt>
                <c:pt idx="5">
                  <c:v>1187</c:v>
                </c:pt>
                <c:pt idx="6">
                  <c:v>1142</c:v>
                </c:pt>
                <c:pt idx="7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0.11260000000000001</c:v>
                      </c:pt>
                      <c:pt idx="1">
                        <c:v>1.49E-2</c:v>
                      </c:pt>
                      <c:pt idx="2">
                        <c:v>1.8E-3</c:v>
                      </c:pt>
                      <c:pt idx="3">
                        <c:v>0.1759</c:v>
                      </c:pt>
                      <c:pt idx="4">
                        <c:v>3.0000000000000001E-3</c:v>
                      </c:pt>
                      <c:pt idx="5">
                        <c:v>0.17699999999999999</c:v>
                      </c:pt>
                      <c:pt idx="6">
                        <c:v>0.17030000000000001</c:v>
                      </c:pt>
                      <c:pt idx="7">
                        <c:v>0</c:v>
                      </c:pt>
                    </c:numCache>
                  </c:numRef>
                </c:val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PieSeries>
          </c:ext>
        </c:extLst>
      </c:pie3DChart>
      <c:spPr>
        <a:ln>
          <a:solidFill>
            <a:schemeClr val="bg1"/>
          </a:solidFill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23221935837921479"/>
          <c:y val="9.8588144860781241E-2"/>
          <c:w val="0.59697272301990001"/>
          <c:h val="0.497031485991046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746408814862154E-2"/>
          <c:y val="9.1088701298020922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31B6FD"/>
                  </a:solidFill>
                  <a:round/>
                </a:ln>
                <a:effectLst>
                  <a:outerShdw blurRad="50800" dist="38100" dir="2700000" algn="tl" rotWithShape="0">
                    <a:srgbClr val="31B6F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31B6FD"/>
                  </a:solidFill>
                  <a:round/>
                </a:ln>
                <a:effectLst>
                  <a:outerShdw blurRad="50800" dist="38100" dir="2700000" algn="tl" rotWithShape="0">
                    <a:srgbClr val="31B6F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31B6FD"/>
                  </a:solidFill>
                  <a:round/>
                </a:ln>
                <a:effectLst>
                  <a:outerShdw blurRad="50800" dist="38100" dir="2700000" algn="tl" rotWithShape="0">
                    <a:srgbClr val="31B6F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31B6FD"/>
                  </a:solidFill>
                  <a:round/>
                </a:ln>
                <a:effectLst>
                  <a:outerShdw blurRad="50800" dist="38100" dir="2700000" algn="tl" rotWithShape="0">
                    <a:srgbClr val="31B6F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31B6FD"/>
                </a:solidFill>
                <a:round/>
              </a:ln>
              <a:effectLst>
                <a:outerShdw blurRad="50800" dist="38100" dir="2700000" algn="tl" rotWithShape="0">
                  <a:srgbClr val="31B6FD">
                    <a:lumMod val="75000"/>
                    <a:alpha val="40000"/>
                  </a:srgbClr>
                </a:outerShdw>
              </a:effectLst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Субвенции, субсидии</c:v>
                </c:pt>
                <c:pt idx="2">
                  <c:v>Иные 
межбюджетные трансферты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1901</c:v>
                </c:pt>
                <c:pt idx="1">
                  <c:v>3389.7</c:v>
                </c:pt>
                <c:pt idx="2">
                  <c:v>1848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0.13350442305822882"/>
          <c:y val="4.4409667541557306E-2"/>
          <c:w val="0.86032273743559828"/>
          <c:h val="0.750987970253718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886E-17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1364,0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.0">
                  <c:v>656.2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190500"/>
            </a:sp3d>
          </c:spPr>
          <c:invertIfNegative val="0"/>
          <c:dLbls>
            <c:dLbl>
              <c:idx val="0"/>
              <c:layout>
                <c:manualLayout>
                  <c:x val="1.929018421308442E-2"/>
                  <c:y val="-0.161111111111111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1054,0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40492855059783E-2"/>
                      <c:h val="0.1348055555555555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">
                  <c:v>616.70000000000005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2616952"/>
        <c:axId val="322617344"/>
        <c:axId val="0"/>
      </c:bar3DChart>
      <c:catAx>
        <c:axId val="322616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2617344"/>
        <c:crosses val="autoZero"/>
        <c:auto val="1"/>
        <c:lblAlgn val="ctr"/>
        <c:lblOffset val="100"/>
        <c:noMultiLvlLbl val="0"/>
      </c:catAx>
      <c:valAx>
        <c:axId val="3226173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226169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36355959103278"/>
          <c:y val="6.7691095881566604E-2"/>
          <c:w val="0.72940510205954967"/>
          <c:h val="0.645721925884255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0974348108228547E-17"/>
                  <c:y val="-1.0695115111439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2990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79058828349807E-3"/>
                  <c:y val="-7.13007674095988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2953.9</c:v>
                </c:pt>
                <c:pt idx="1">
                  <c:v>2953</c:v>
                </c:pt>
                <c:pt idx="2" formatCode="0.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2910,6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2807,4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95294141749655E-3"/>
                  <c:y val="1.0695115111439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 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1143.4000000000001</c:v>
                </c:pt>
                <c:pt idx="1">
                  <c:v>1317.5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812520"/>
        <c:axId val="181812912"/>
        <c:axId val="0"/>
      </c:bar3DChart>
      <c:catAx>
        <c:axId val="181812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1812912"/>
        <c:crosses val="autoZero"/>
        <c:auto val="1"/>
        <c:lblAlgn val="ctr"/>
        <c:lblOffset val="100"/>
        <c:noMultiLvlLbl val="0"/>
      </c:catAx>
      <c:valAx>
        <c:axId val="1818129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18125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0.68098</cdr:x>
      <cdr:y>0.68222</cdr:y>
    </cdr:from>
    <cdr:to>
      <cdr:x>0.74475</cdr:x>
      <cdr:y>0.73726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6224210" y="3960440"/>
          <a:ext cx="582859" cy="31952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0,4%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0.67609</cdr:x>
      <cdr:y>0.89189</cdr:y>
    </cdr:from>
    <cdr:to>
      <cdr:x>0.75707</cdr:x>
      <cdr:y>0.94595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6012116" y="4752528"/>
          <a:ext cx="720113" cy="2880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24,2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0.64947</cdr:x>
      <cdr:y>0.89308</cdr:y>
    </cdr:from>
    <cdr:to>
      <cdr:x>0.67609</cdr:x>
      <cdr:y>0.91892</cdr:y>
    </cdr:to>
    <cdr:cxnSp macro="">
      <cdr:nvCxnSpPr>
        <cdr:cNvPr id="19" name="Прямая соединительная линия 18"/>
        <cdr:cNvCxnSpPr>
          <a:endCxn xmlns:a="http://schemas.openxmlformats.org/drawingml/2006/main" id="4" idx="3"/>
        </cdr:cNvCxnSpPr>
      </cdr:nvCxnSpPr>
      <cdr:spPr>
        <a:xfrm xmlns:a="http://schemas.openxmlformats.org/drawingml/2006/main">
          <a:off x="5936173" y="5184565"/>
          <a:ext cx="243307" cy="150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0.41855</cdr:x>
      <cdr:y>0.91789</cdr:y>
    </cdr:from>
    <cdr:to>
      <cdr:x>0.50769</cdr:x>
      <cdr:y>0.9811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80585" y="5328592"/>
          <a:ext cx="805131" cy="3669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23,4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0.68909</cdr:x>
      <cdr:y>0.6326</cdr:y>
    </cdr:from>
    <cdr:to>
      <cdr:x>0.76084</cdr:x>
      <cdr:y>0.69462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224210" y="3672409"/>
          <a:ext cx="648072" cy="36003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10,8%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2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Березовского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Исполнение бюджета Березовского сельского поселения  Даниловского муниципального района за  2021 год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47664" y="249289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643453"/>
              </p:ext>
            </p:extLst>
          </p:nvPr>
        </p:nvGraphicFramePr>
        <p:xfrm>
          <a:off x="871538" y="2674938"/>
          <a:ext cx="7516886" cy="356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за  2021 год к 2020 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Березовского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35755" y="371969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452786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12801,3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477827" cy="1426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12797,2</a:t>
              </a:r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бюджета Березовского сельского поселения за  2021 год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доходы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физ.лиц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399166"/>
            <a:ext cx="3439416" cy="73866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953671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4249622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Денежные взыскания, штрафы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48014" y="2767876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846605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26714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19246" y="3140832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613,5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43908" y="2267695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1074,7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977715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43908" y="4252710"/>
            <a:ext cx="690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 flipV="1">
            <a:off x="3576330" y="6319151"/>
            <a:ext cx="392411" cy="163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04696" y="3277590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5107560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77628" y="2828980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85,8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92539" y="3276838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184,9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189769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1054,1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46970" y="2393867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3194,6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55441" y="4648816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2437,7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84451" y="2937153"/>
            <a:ext cx="293177" cy="457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43658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488207"/>
            <a:ext cx="289948" cy="595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802705"/>
            <a:ext cx="294774" cy="103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95575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329065"/>
            <a:ext cx="3439416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3955249" y="5546407"/>
            <a:ext cx="616793" cy="4571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3968741" y="6211139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546407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1325,2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55202" y="6202891"/>
            <a:ext cx="71740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7138,7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1005" y="25852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33475" y="2708398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1240,6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70164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51724" y="305256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сельскохоз.налог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39244" y="356132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1386,7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46900" y="434365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41780" y="3675981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8339318" y="5828530"/>
            <a:ext cx="723207" cy="37436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3614,1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820404" y="3277590"/>
            <a:ext cx="3236438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59323" y="3798913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8034285" y="3465923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8362939" y="3798912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2215,5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8095575" y="3975465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097535" y="5880646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636563" y="5676251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5" grpId="0" animBg="1"/>
      <p:bldP spid="78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821480"/>
              </p:ext>
            </p:extLst>
          </p:nvPr>
        </p:nvGraphicFramePr>
        <p:xfrm>
          <a:off x="467544" y="184482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Березовского сельского поселения за 2021 год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332992"/>
              </p:ext>
            </p:extLst>
          </p:nvPr>
        </p:nvGraphicFramePr>
        <p:xfrm>
          <a:off x="-29436" y="1196752"/>
          <a:ext cx="9173435" cy="566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Березовского сельского поселения за 2021 год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360359"/>
              </p:ext>
            </p:extLst>
          </p:nvPr>
        </p:nvGraphicFramePr>
        <p:xfrm>
          <a:off x="907554" y="2708920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84784"/>
            <a:ext cx="7859216" cy="106272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Структура безвозмездных поступлений</a:t>
            </a:r>
            <a:br>
              <a:rPr lang="ru-RU" sz="3600" dirty="0" smtClean="0"/>
            </a:br>
            <a:r>
              <a:rPr lang="ru-RU" sz="3600" dirty="0" smtClean="0"/>
              <a:t>из бюджетов других уровней за 2021 год 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068705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Березовского сельского поселения на жилищно-коммунальное хозяйство за  2021 года к  2020г.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3897</TotalTime>
  <Words>358</Words>
  <Application>Microsoft Office PowerPoint</Application>
  <PresentationFormat>Экран (4:3)</PresentationFormat>
  <Paragraphs>99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Black</vt:lpstr>
      <vt:lpstr>Book Antiqua</vt:lpstr>
      <vt:lpstr>Bookman Old Style</vt:lpstr>
      <vt:lpstr>Calibri</vt:lpstr>
      <vt:lpstr>Candara</vt:lpstr>
      <vt:lpstr>Georgia</vt:lpstr>
      <vt:lpstr>Symbol</vt:lpstr>
      <vt:lpstr>Times New Roman</vt:lpstr>
      <vt:lpstr>Волна</vt:lpstr>
      <vt:lpstr>Администрация Березовского сельского поселения</vt:lpstr>
      <vt:lpstr>Реализация утвержденных Главой Березовского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бюджета  Березовского сельского поселения за 2021 год                                                                 (тыс. руб.)</vt:lpstr>
      <vt:lpstr>Объем налоговых и неналоговых доходов бюджета Березовского сельского поселения за 2021 год </vt:lpstr>
      <vt:lpstr>Структура безвозмездных поступлений из бюджетов других уровней за 2021 год  </vt:lpstr>
      <vt:lpstr>Сравнительный анализ расходов Березовского сельского поселения на жилищно-коммунальное хозяйство за  2021 года к  2020г.</vt:lpstr>
      <vt:lpstr>Мониторинг расходов на содержание органов местного самоуправления за  2021 год к 2020 году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Пользователь</cp:lastModifiedBy>
  <cp:revision>336</cp:revision>
  <cp:lastPrinted>2019-02-27T12:07:20Z</cp:lastPrinted>
  <dcterms:created xsi:type="dcterms:W3CDTF">2014-05-06T11:50:27Z</dcterms:created>
  <dcterms:modified xsi:type="dcterms:W3CDTF">2022-03-17T05:55:00Z</dcterms:modified>
</cp:coreProperties>
</file>