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891"/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92" autoAdjust="0"/>
  </p:normalViewPr>
  <p:slideViewPr>
    <p:cSldViewPr>
      <p:cViewPr varScale="1">
        <p:scale>
          <a:sx n="92" d="100"/>
          <a:sy n="92" d="100"/>
        </p:scale>
        <p:origin x="4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0.10756255468066493"/>
          <c:w val="0.82685185185185184"/>
          <c:h val="0.77198403324584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2022план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4007.7</c:v>
                </c:pt>
                <c:pt idx="1">
                  <c:v>1209.8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2022факт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1954.2</c:v>
                </c:pt>
                <c:pt idx="1">
                  <c:v>428.4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gapDepth val="64"/>
        <c:shape val="box"/>
        <c:axId val="274731600"/>
        <c:axId val="274731208"/>
        <c:axId val="0"/>
      </c:bar3DChart>
      <c:catAx>
        <c:axId val="274731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ru-RU"/>
          </a:p>
        </c:txPr>
        <c:crossAx val="274731208"/>
        <c:crosses val="autoZero"/>
        <c:auto val="1"/>
        <c:lblAlgn val="ctr"/>
        <c:lblOffset val="100"/>
        <c:noMultiLvlLbl val="0"/>
      </c:catAx>
      <c:valAx>
        <c:axId val="27473120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747316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                                Общий</a:t>
            </a:r>
            <a:r>
              <a:rPr lang="ru-RU" baseline="0" dirty="0" smtClean="0"/>
              <a:t> объем доходов </a:t>
            </a:r>
            <a:r>
              <a:rPr lang="ru-RU" baseline="0" dirty="0" smtClean="0"/>
              <a:t>2382,5тыс.руб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305322763852094"/>
          <c:y val="8.7506786943711782E-3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61796899498793811"/>
          <c:w val="1"/>
          <c:h val="0.377551142966096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explosion val="53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CFF99"/>
              </a:solidFill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00FFCC"/>
              </a:solidFill>
            </c:spPr>
          </c:dPt>
          <c:dLbls>
            <c:dLbl>
              <c:idx val="0"/>
              <c:layout>
                <c:manualLayout>
                  <c:x val="-4.4135513868662594E-2"/>
                  <c:y val="1.20993636120595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431,0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936274245204943E-2"/>
                  <c:y val="-1.71698264757369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410045341681961E-2"/>
                      <c:h val="5.9524729984956629E-2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pPr>
                <a:noFill/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617045305275501E-2"/>
                      <c:h val="6.042111337686832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7.2958139487509691E-2"/>
                  <c:y val="-6.53761827196833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314,2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07838533232574E-2"/>
                  <c:y val="-0.1940583929112982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98891647774284E-3"/>
                      <c:h val="9.4739848725516815E-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9.3803193678267685E-2"/>
                  <c:y val="-0.11057806438959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421,4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502270959569652E-2"/>
                      <c:h val="5.5941333937221713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6.8162059932871083E-2"/>
                  <c:y val="4.00407285525689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612,4</a:t>
                    </a:r>
                    <a:endParaRPr lang="en-US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688144626304207E-2"/>
                  <c:y val="7.8492085076302634E-2"/>
                </c:manualLayout>
              </c:layout>
              <c:tx>
                <c:rich>
                  <a:bodyPr lIns="38100" tIns="19050" rIns="38100" bIns="19050">
                    <a:spAutoFit/>
                  </a:bodyPr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0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n>
                      <a:noFill/>
                    </a:ln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им. физ.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доходы от оказания платных услуг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755</c:v>
                </c:pt>
                <c:pt idx="1">
                  <c:v>100</c:v>
                </c:pt>
                <c:pt idx="2">
                  <c:v>12</c:v>
                </c:pt>
                <c:pt idx="3">
                  <c:v>1445</c:v>
                </c:pt>
                <c:pt idx="4">
                  <c:v>20</c:v>
                </c:pt>
                <c:pt idx="5">
                  <c:v>1187</c:v>
                </c:pt>
                <c:pt idx="6">
                  <c:v>1142</c:v>
                </c:pt>
                <c:pt idx="7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0.11260000000000001</c:v>
                      </c:pt>
                      <c:pt idx="1">
                        <c:v>1.49E-2</c:v>
                      </c:pt>
                      <c:pt idx="2">
                        <c:v>1.8E-3</c:v>
                      </c:pt>
                      <c:pt idx="3">
                        <c:v>0.1759</c:v>
                      </c:pt>
                      <c:pt idx="4">
                        <c:v>3.0000000000000001E-3</c:v>
                      </c:pt>
                      <c:pt idx="5">
                        <c:v>0.17699999999999999</c:v>
                      </c:pt>
                      <c:pt idx="6">
                        <c:v>0.17030000000000001</c:v>
                      </c:pt>
                      <c:pt idx="7">
                        <c:v>0</c:v>
                      </c:pt>
                    </c:numCache>
                  </c:numRef>
                </c:val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</c15:ser>
            </c15:filteredPieSeries>
          </c:ext>
        </c:extLst>
      </c:pie3DChart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23221935837921479"/>
          <c:y val="9.8588144860781241E-2"/>
          <c:w val="0.59697272301990001"/>
          <c:h val="0.497031485991046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060488328579554E-2"/>
          <c:y val="3.2871598436018369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explosion val="46"/>
          </c:dPt>
          <c:dLbls>
            <c:dLbl>
              <c:idx val="0"/>
              <c:layout>
                <c:manualLayout>
                  <c:x val="-0.12205753266138746"/>
                  <c:y val="-2.75336118091439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986,5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30,1</a:t>
                    </a:r>
                    <a:endParaRPr lang="en-US" dirty="0" smtClean="0"/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8730938586581672E-2"/>
                  <c:y val="7.81292293077163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1690,2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1931</c:v>
                </c:pt>
                <c:pt idx="1">
                  <c:v>114.6</c:v>
                </c:pt>
                <c:pt idx="2">
                  <c:v>1848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1504263411"/>
          <c:y val="0.24985649742621191"/>
          <c:w val="0.32053573139842528"/>
          <c:h val="0.72032737103284816"/>
        </c:manualLayout>
      </c:layout>
      <c:overlay val="0"/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0.13041800330514242"/>
          <c:y val="3.0520778652668418E-2"/>
          <c:w val="0.86032273743559828"/>
          <c:h val="0.750987970253718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886E-17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.0">
                  <c:v>616.70000000000005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190500"/>
            </a:sp3d>
          </c:spPr>
          <c:invertIfNegative val="0"/>
          <c:dLbls>
            <c:dLbl>
              <c:idx val="0"/>
              <c:layout>
                <c:manualLayout>
                  <c:x val="1.6203703703703647E-2"/>
                  <c:y val="-0.169444444444444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40492855059783E-2"/>
                      <c:h val="0.1348055555555555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">
                  <c:v>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76705560"/>
        <c:axId val="276705952"/>
        <c:axId val="0"/>
      </c:bar3DChart>
      <c:catAx>
        <c:axId val="276705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705952"/>
        <c:crosses val="autoZero"/>
        <c:auto val="1"/>
        <c:lblAlgn val="ctr"/>
        <c:lblOffset val="100"/>
        <c:noMultiLvlLbl val="0"/>
      </c:catAx>
      <c:valAx>
        <c:axId val="2767059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767055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36355959103278"/>
          <c:y val="6.7691095881566604E-2"/>
          <c:w val="0.72940510205954967"/>
          <c:h val="0.645721925884255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0974348108228547E-17"/>
                  <c:y val="-1.06951151114397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581176566998621E-3"/>
                  <c:y val="-3.56503837047994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79058828349807E-3"/>
                  <c:y val="-7.13007674095988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2990</c:v>
                </c:pt>
                <c:pt idx="1">
                  <c:v>3400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790588283499311E-3"/>
                  <c:y val="1.42601534819196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1317,5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1257,8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895294141749655E-3"/>
                  <c:y val="1.06951151114397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569.1</c:v>
                </c:pt>
                <c:pt idx="1">
                  <c:v>519.5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1852392"/>
        <c:axId val="232212216"/>
        <c:axId val="0"/>
      </c:bar3DChart>
      <c:catAx>
        <c:axId val="231852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2212216"/>
        <c:crosses val="autoZero"/>
        <c:auto val="1"/>
        <c:lblAlgn val="ctr"/>
        <c:lblOffset val="100"/>
        <c:noMultiLvlLbl val="0"/>
      </c:catAx>
      <c:valAx>
        <c:axId val="2322122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318523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0.61131</cdr:x>
      <cdr:y>0.89189</cdr:y>
    </cdr:from>
    <cdr:to>
      <cdr:x>0.61131</cdr:x>
      <cdr:y>0.89189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436096" y="4752528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0.82995</cdr:x>
      <cdr:y>0.89189</cdr:y>
    </cdr:from>
    <cdr:to>
      <cdr:x>0.83805</cdr:x>
      <cdr:y>0.90541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380312" y="4752528"/>
          <a:ext cx="7200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0.68098</cdr:x>
      <cdr:y>0.68222</cdr:y>
    </cdr:from>
    <cdr:to>
      <cdr:x>0.74475</cdr:x>
      <cdr:y>0.73726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6224210" y="3960440"/>
          <a:ext cx="582859" cy="31952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58%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0.67609</cdr:x>
      <cdr:y>0.89189</cdr:y>
    </cdr:from>
    <cdr:to>
      <cdr:x>0.75707</cdr:x>
      <cdr:y>0.94595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>
          <a:off x="6012116" y="4752528"/>
          <a:ext cx="720113" cy="28805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50,1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0.64947</cdr:x>
      <cdr:y>0.89308</cdr:y>
    </cdr:from>
    <cdr:to>
      <cdr:x>0.67609</cdr:x>
      <cdr:y>0.91892</cdr:y>
    </cdr:to>
    <cdr:cxnSp macro="">
      <cdr:nvCxnSpPr>
        <cdr:cNvPr id="19" name="Прямая соединительная линия 18"/>
        <cdr:cNvCxnSpPr>
          <a:endCxn xmlns:a="http://schemas.openxmlformats.org/drawingml/2006/main" id="4" idx="3"/>
        </cdr:cNvCxnSpPr>
      </cdr:nvCxnSpPr>
      <cdr:spPr>
        <a:xfrm xmlns:a="http://schemas.openxmlformats.org/drawingml/2006/main">
          <a:off x="5936173" y="5184565"/>
          <a:ext cx="243307" cy="150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0.4777</cdr:x>
      <cdr:y>0.9144</cdr:y>
    </cdr:from>
    <cdr:to>
      <cdr:x>0.52936</cdr:x>
      <cdr:y>0.97441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4382194" y="5184576"/>
          <a:ext cx="473863" cy="34025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/>
            <a:t>5,9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0.68909</cdr:x>
      <cdr:y>0.6326</cdr:y>
    </cdr:from>
    <cdr:to>
      <cdr:x>0.76064</cdr:x>
      <cdr:y>0.6858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321322" y="3586793"/>
          <a:ext cx="656378" cy="30163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316,9%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2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Березовского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Исполнение бюджета Березовского сельского поселения  Даниловского муниципального района за 1 полугодие 2022 года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47664" y="249289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422866"/>
              </p:ext>
            </p:extLst>
          </p:nvPr>
        </p:nvGraphicFramePr>
        <p:xfrm>
          <a:off x="827584" y="2708920"/>
          <a:ext cx="7516886" cy="356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за 1 полугодие 2022 года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Березовского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35755" y="371969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387675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5089,3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360963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4427,7</a:t>
              </a:r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бюджета Березовского сельского поселения за 1 полугодие  2022 года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доходы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физ.лиц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399166"/>
            <a:ext cx="3439416" cy="73866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953671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4249622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Денежные взыскания, штрафы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48014" y="2767876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846605"/>
            <a:ext cx="3236438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4" y="2318930"/>
            <a:ext cx="3236438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36892" y="5226714"/>
            <a:ext cx="3258683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19246" y="3140832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588,0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43908" y="2267695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431,0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83573" y="4977715"/>
            <a:ext cx="72281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68741" y="4267008"/>
            <a:ext cx="69041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  <a:endCxn id="280" idx="1"/>
          </p:cNvCxnSpPr>
          <p:nvPr/>
        </p:nvCxnSpPr>
        <p:spPr>
          <a:xfrm flipV="1">
            <a:off x="3576330" y="6319151"/>
            <a:ext cx="392411" cy="163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31488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604696" y="3277590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5107560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77628" y="2828980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92539" y="3276838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31,7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84257" y="4175844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96,2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46970" y="2393867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3836,7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55441" y="4648816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39318" y="5107560"/>
            <a:ext cx="73352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531,5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84451" y="2937153"/>
            <a:ext cx="293177" cy="457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29733"/>
            <a:ext cx="367323" cy="755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488207"/>
            <a:ext cx="289948" cy="595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802705"/>
            <a:ext cx="294774" cy="103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95575" y="53652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6329065"/>
            <a:ext cx="3439416" cy="307777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3955249" y="5546407"/>
            <a:ext cx="616793" cy="4571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3968741" y="6211139"/>
            <a:ext cx="609472" cy="2160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546407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421,4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55202" y="6202891"/>
            <a:ext cx="71740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2706,7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276999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1005" y="25852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33475" y="2708398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612,4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04696" y="270164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51724" y="305256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сельскохоз.налог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39244" y="356132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316,9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646900" y="4343658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641780" y="3675981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8369967" y="5761875"/>
            <a:ext cx="659132" cy="24158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4820404" y="3277590"/>
            <a:ext cx="3236438" cy="46166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59323" y="3798913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8034285" y="3465923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8362939" y="3798912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831,4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8095575" y="3975465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097535" y="5880646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636563" y="5676251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60" grpId="0" animBg="1"/>
      <p:bldP spid="65" grpId="0" animBg="1"/>
      <p:bldP spid="75" grpId="0" animBg="1"/>
      <p:bldP spid="78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662217"/>
              </p:ext>
            </p:extLst>
          </p:nvPr>
        </p:nvGraphicFramePr>
        <p:xfrm>
          <a:off x="467544" y="184482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Березовского сельского поселения за 1полугодие 2022 года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611753"/>
              </p:ext>
            </p:extLst>
          </p:nvPr>
        </p:nvGraphicFramePr>
        <p:xfrm>
          <a:off x="-29436" y="1196752"/>
          <a:ext cx="9173435" cy="566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Березовского сельского поселения за 1 полугодие 2022 год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27881"/>
              </p:ext>
            </p:extLst>
          </p:nvPr>
        </p:nvGraphicFramePr>
        <p:xfrm>
          <a:off x="899592" y="2276872"/>
          <a:ext cx="72728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</a:t>
            </a:r>
            <a:r>
              <a:rPr lang="ru-RU" sz="3600" b="1" dirty="0" smtClean="0"/>
              <a:t>за 1 полугодие 2022 года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569183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Березовского сельского поселения на жилищно-коммунальное хозяйство за 1 полугодие 2022 года к 1 полугодию 2021г.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4013</TotalTime>
  <Words>366</Words>
  <Application>Microsoft Office PowerPoint</Application>
  <PresentationFormat>Экран (4:3)</PresentationFormat>
  <Paragraphs>100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 Black</vt:lpstr>
      <vt:lpstr>Book Antiqua</vt:lpstr>
      <vt:lpstr>Bookman Old Style</vt:lpstr>
      <vt:lpstr>Calibri</vt:lpstr>
      <vt:lpstr>Candara</vt:lpstr>
      <vt:lpstr>Georgia</vt:lpstr>
      <vt:lpstr>Symbol</vt:lpstr>
      <vt:lpstr>Times New Roman</vt:lpstr>
      <vt:lpstr>Волна</vt:lpstr>
      <vt:lpstr>Администрация Березовского сельского поселения</vt:lpstr>
      <vt:lpstr>Реализация утвержденных Главой Березовского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бюджета  Березовского сельского поселения за 1полугодие 2022 года                                                                  (тыс. руб.)</vt:lpstr>
      <vt:lpstr>Объем налоговых и неналоговых доходов бюджета Березовского сельского поселения за 1 полугодие 2022 год </vt:lpstr>
      <vt:lpstr>Структура безвозмездных поступлений из бюджетов других уровней за 1 полугодие 2022 года  </vt:lpstr>
      <vt:lpstr>Сравнительный анализ расходов Березовского сельского поселения на жилищно-коммунальное хозяйство за 1 полугодие 2022 года к 1 полугодию 2021г.</vt:lpstr>
      <vt:lpstr>Мониторинг расходов на содержание органов местного самоуправления за 1 полугодие 2022 года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Пользователь</cp:lastModifiedBy>
  <cp:revision>343</cp:revision>
  <cp:lastPrinted>2019-02-27T12:07:20Z</cp:lastPrinted>
  <dcterms:created xsi:type="dcterms:W3CDTF">2014-05-06T11:50:27Z</dcterms:created>
  <dcterms:modified xsi:type="dcterms:W3CDTF">2022-07-08T08:21:23Z</dcterms:modified>
</cp:coreProperties>
</file>