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891"/>
    <a:srgbClr val="FFFF99"/>
    <a:srgbClr val="00E266"/>
    <a:srgbClr val="00DA63"/>
    <a:srgbClr val="00EE6C"/>
    <a:srgbClr val="CCFF99"/>
    <a:srgbClr val="FFFFCC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92" autoAdjust="0"/>
  </p:normalViewPr>
  <p:slideViewPr>
    <p:cSldViewPr>
      <p:cViewPr varScale="1">
        <p:scale>
          <a:sx n="91" d="100"/>
          <a:sy n="91" d="100"/>
        </p:scale>
        <p:origin x="4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4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sideWall>
    <c:back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0.17105630893360552"/>
          <c:y val="0.10756255468066493"/>
          <c:w val="0.82685185185185184"/>
          <c:h val="0.77198403324584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163742690058478E-2"/>
                  <c:y val="-2.5738262541627126E-2"/>
                </c:manualLayout>
              </c:layout>
              <c:tx>
                <c:rich>
                  <a:bodyPr lIns="38100" tIns="19050" rIns="38100" bIns="19050">
                    <a:spAutoFit/>
                  </a:bodyPr>
                  <a:lstStyle/>
                  <a:p>
                    <a:pPr>
                      <a:defRPr i="1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70C0"/>
                        </a:solidFill>
                      </a:defRPr>
                    </a:pPr>
                    <a:r>
                      <a:rPr lang="en-US" i="1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70C0"/>
                        </a:solidFill>
                      </a:rPr>
                      <a:t>5387,2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717893815904589E-2"/>
                      <c:h val="6.4281412029455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C32-4C7B-AC76-67B48F6F4F86}"/>
                </c:ext>
              </c:extLst>
            </c:dLbl>
            <c:dLbl>
              <c:idx val="1"/>
              <c:layout>
                <c:manualLayout>
                  <c:x val="2.046783625730994E-2"/>
                  <c:y val="-1.2869131270813551E-2"/>
                </c:manualLayout>
              </c:layout>
              <c:tx>
                <c:rich>
                  <a:bodyPr/>
                  <a:lstStyle/>
                  <a:p>
                    <a:pPr>
                      <a:defRPr i="1">
                        <a:ln>
                          <a:solidFill>
                            <a:srgbClr val="7030A0"/>
                          </a:solidFill>
                        </a:ln>
                      </a:defRPr>
                    </a:pPr>
                    <a:r>
                      <a:rPr lang="en-US" dirty="0" smtClean="0">
                        <a:ln>
                          <a:solidFill>
                            <a:srgbClr val="7030A0"/>
                          </a:solidFill>
                        </a:ln>
                      </a:rPr>
                      <a:t>9951,9</a:t>
                    </a:r>
                    <a:endParaRPr lang="en-US" dirty="0">
                      <a:ln>
                        <a:solidFill>
                          <a:srgbClr val="7030A0"/>
                        </a:solidFill>
                      </a:ln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83625730994154"/>
                      <c:h val="8.22981958085948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32-4C7B-AC76-67B48F6F4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5387.2</c:v>
                </c:pt>
                <c:pt idx="1">
                  <c:v>9934.7000000000007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4-48D1-85B5-F101D297E9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133792158316995E-2"/>
                  <c:y val="1.3010426069826053E-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7030A0"/>
                          </a:solidFill>
                        </a:ln>
                      </a:rPr>
                      <a:t>2949,1</a:t>
                    </a:r>
                    <a:endParaRPr lang="en-US" dirty="0">
                      <a:ln>
                        <a:solidFill>
                          <a:srgbClr val="7030A0"/>
                        </a:solidFill>
                      </a:ln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42182309445038"/>
                      <c:h val="6.43189116553187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C32-4C7B-AC76-67B48F6F4F8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4839,1</a:t>
                    </a:r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92538103789657"/>
                      <c:h val="8.9955227582986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32-4C7B-AC76-67B48F6F4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n>
                      <a:solidFill>
                        <a:srgbClr val="7030A0"/>
                      </a:solidFill>
                    </a:ln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1772.5</c:v>
                </c:pt>
                <c:pt idx="1">
                  <c:v>2923.8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44-48D1-85B5-F101D297E9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gapDepth val="64"/>
        <c:shape val="box"/>
        <c:axId val="197463536"/>
        <c:axId val="321512904"/>
        <c:axId val="0"/>
      </c:bar3DChart>
      <c:catAx>
        <c:axId val="19746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500" baseline="0"/>
            </a:pPr>
            <a:endParaRPr lang="ru-RU"/>
          </a:p>
        </c:txPr>
        <c:crossAx val="321512904"/>
        <c:crosses val="autoZero"/>
        <c:auto val="1"/>
        <c:lblAlgn val="ctr"/>
        <c:lblOffset val="100"/>
        <c:tickLblSkip val="1"/>
        <c:noMultiLvlLbl val="0"/>
      </c:catAx>
      <c:valAx>
        <c:axId val="32151290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97463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n>
            <a:solidFill>
              <a:schemeClr val="accent1"/>
            </a:solidFill>
          </a:ln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                                Общий</a:t>
            </a:r>
            <a:r>
              <a:rPr lang="ru-RU" baseline="0" dirty="0" smtClean="0"/>
              <a:t> объем доходов 4839,1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2305322763852094"/>
          <c:y val="8.7506786943711782E-3"/>
        </c:manualLayout>
      </c:layout>
      <c:overlay val="0"/>
    </c:title>
    <c:autoTitleDeleted val="0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5978099875095283"/>
          <c:w val="1"/>
          <c:h val="0.39995012277064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35634,3 тыс. руб.</c:v>
                </c:pt>
              </c:strCache>
            </c:strRef>
          </c:tx>
          <c:explosion val="42"/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4E9-48EB-B6EC-1C9BBCC6D88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54E9-48EB-B6EC-1C9BBCC6D88A}"/>
              </c:ext>
            </c:extLst>
          </c:dPt>
          <c:dPt>
            <c:idx val="3"/>
            <c:bubble3D val="0"/>
            <c:spPr>
              <a:solidFill>
                <a:srgbClr val="CCFF99"/>
              </a:solidFill>
            </c:spPr>
            <c:extLst>
              <c:ext xmlns:c16="http://schemas.microsoft.com/office/drawing/2014/chart" uri="{C3380CC4-5D6E-409C-BE32-E72D297353CC}">
                <c16:uniqueId val="{00000005-54E9-48EB-B6EC-1C9BBCC6D88A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4E9-48EB-B6EC-1C9BBCC6D88A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4E9-48EB-B6EC-1C9BBCC6D88A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54E9-48EB-B6EC-1C9BBCC6D88A}"/>
              </c:ext>
            </c:extLst>
          </c:dPt>
          <c:dPt>
            <c:idx val="8"/>
            <c:bubble3D val="0"/>
            <c:spPr>
              <a:solidFill>
                <a:srgbClr val="00FFCC"/>
              </a:solidFill>
            </c:spPr>
            <c:extLst>
              <c:ext xmlns:c16="http://schemas.microsoft.com/office/drawing/2014/chart" uri="{C3380CC4-5D6E-409C-BE32-E72D297353CC}">
                <c16:uniqueId val="{0000000D-54E9-48EB-B6EC-1C9BBCC6D88A}"/>
              </c:ext>
            </c:extLst>
          </c:dPt>
          <c:dLbls>
            <c:dLbl>
              <c:idx val="0"/>
              <c:layout>
                <c:manualLayout>
                  <c:x val="-4.4135513868662594E-2"/>
                  <c:y val="1.20993636120595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518,3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4E9-48EB-B6EC-1C9BBCC6D88A}"/>
                </c:ext>
              </c:extLst>
            </c:dLbl>
            <c:dLbl>
              <c:idx val="1"/>
              <c:layout>
                <c:manualLayout>
                  <c:x val="-6.5936274245204943E-2"/>
                  <c:y val="-1.71698264757369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799,2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410045341681961E-2"/>
                      <c:h val="5.95247299849566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E9-48EB-B6EC-1C9BBCC6D88A}"/>
                </c:ext>
              </c:extLst>
            </c:dLbl>
            <c:dLbl>
              <c:idx val="2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/>
                      <a:t>3,2</a:t>
                    </a:r>
                    <a:endParaRPr lang="en-US" dirty="0"/>
                  </a:p>
                </c:rich>
              </c:tx>
              <c:spPr>
                <a:noFill/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230233276847756E-2"/>
                      <c:h val="7.16205619759848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4E9-48EB-B6EC-1C9BBCC6D88A}"/>
                </c:ext>
              </c:extLst>
            </c:dLbl>
            <c:dLbl>
              <c:idx val="3"/>
              <c:layout>
                <c:manualLayout>
                  <c:x val="-7.2958139487509691E-2"/>
                  <c:y val="-6.53761827196833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471,3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4E9-48EB-B6EC-1C9BBCC6D88A}"/>
                </c:ext>
              </c:extLst>
            </c:dLbl>
            <c:dLbl>
              <c:idx val="4"/>
              <c:layout>
                <c:manualLayout>
                  <c:x val="-2.707838533232574E-2"/>
                  <c:y val="-0.1940583929112982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98891647774284E-3"/>
                      <c:h val="9.4739848725516815E-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54E9-48EB-B6EC-1C9BBCC6D88A}"/>
                </c:ext>
              </c:extLst>
            </c:dLbl>
            <c:dLbl>
              <c:idx val="5"/>
              <c:layout>
                <c:manualLayout>
                  <c:x val="7.7190043004253986E-2"/>
                  <c:y val="-0.106098361762703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548,1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4E9-48EB-B6EC-1C9BBCC6D88A}"/>
                </c:ext>
              </c:extLst>
            </c:dLbl>
            <c:dLbl>
              <c:idx val="6"/>
              <c:layout>
                <c:manualLayout>
                  <c:x val="8.1314167077032456E-2"/>
                  <c:y val="4.00407285525689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532,8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355030585598517E-2"/>
                      <c:h val="5.59413339372217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4E9-48EB-B6EC-1C9BBCC6D88A}"/>
                </c:ext>
              </c:extLst>
            </c:dLbl>
            <c:dLbl>
              <c:idx val="7"/>
              <c:layout>
                <c:manualLayout>
                  <c:x val="-1.0688144626304207E-2"/>
                  <c:y val="7.8492085076302634E-2"/>
                </c:manualLayout>
              </c:layout>
              <c:tx>
                <c:rich>
                  <a:bodyPr lIns="38100" tIns="19050" rIns="38100" bIns="19050">
                    <a:spAutoFit/>
                  </a:bodyPr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11%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4E9-48EB-B6EC-1C9BBCC6D88A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n>
                      <a:noFill/>
                    </a:ln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им. физ.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 использования имущества</c:v>
                </c:pt>
                <c:pt idx="6">
                  <c:v>Доходы от уплаты акцизов</c:v>
                </c:pt>
                <c:pt idx="7">
                  <c:v>доходы от оказания платных услуг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755</c:v>
                </c:pt>
                <c:pt idx="1">
                  <c:v>100</c:v>
                </c:pt>
                <c:pt idx="2">
                  <c:v>12</c:v>
                </c:pt>
                <c:pt idx="3">
                  <c:v>1445</c:v>
                </c:pt>
                <c:pt idx="4">
                  <c:v>20</c:v>
                </c:pt>
                <c:pt idx="5">
                  <c:v>1187</c:v>
                </c:pt>
                <c:pt idx="6">
                  <c:v>1142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4E9-48EB-B6EC-1C9BBCC6D88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0.11260000000000001</c:v>
                      </c:pt>
                      <c:pt idx="1">
                        <c:v>1.49E-2</c:v>
                      </c:pt>
                      <c:pt idx="2">
                        <c:v>1.8E-3</c:v>
                      </c:pt>
                      <c:pt idx="3">
                        <c:v>0.1759</c:v>
                      </c:pt>
                      <c:pt idx="4">
                        <c:v>3.0000000000000001E-3</c:v>
                      </c:pt>
                      <c:pt idx="5">
                        <c:v>0.17699999999999999</c:v>
                      </c:pt>
                      <c:pt idx="6">
                        <c:v>0.17030000000000001</c:v>
                      </c:pt>
                      <c:pt idx="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54E9-48EB-B6EC-1C9BBCC6D88A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54E9-48EB-B6EC-1C9BBCC6D88A}"/>
                  </c:ext>
                </c:extLst>
              </c15:ser>
            </c15:filteredPieSeries>
          </c:ext>
        </c:extLst>
      </c:pie3DChart>
      <c:spPr>
        <a:ln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23221935837921479"/>
          <c:y val="9.8588144860781241E-2"/>
          <c:w val="0.59697272301990001"/>
          <c:h val="0.497031485991046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37872029620471E-2"/>
          <c:y val="8.5544215311163532E-2"/>
          <c:w val="0.60348404383831145"/>
          <c:h val="0.9069162068412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2"/>
            <c:bubble3D val="0"/>
            <c:explosion val="46"/>
            <c:extLst>
              <c:ext xmlns:c16="http://schemas.microsoft.com/office/drawing/2014/chart" uri="{C3380CC4-5D6E-409C-BE32-E72D297353CC}">
                <c16:uniqueId val="{00000000-C8A7-4B05-BD05-636FD9544531}"/>
              </c:ext>
            </c:extLst>
          </c:dPt>
          <c:dLbls>
            <c:dLbl>
              <c:idx val="0"/>
              <c:layout>
                <c:manualLayout>
                  <c:x val="-0.11168258532330291"/>
                  <c:y val="-2.75336118091439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840,4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8A7-4B05-BD05-636FD9544531}"/>
                </c:ext>
              </c:extLst>
            </c:dLbl>
            <c:dLbl>
              <c:idx val="1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i="1" dirty="0" smtClean="0"/>
                      <a:t>39,6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778243561496468E-2"/>
                      <c:h val="7.9008925312717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8A7-4B05-BD05-636FD9544531}"/>
                </c:ext>
              </c:extLst>
            </c:dLbl>
            <c:dLbl>
              <c:idx val="2"/>
              <c:layout>
                <c:manualLayout>
                  <c:x val="0.10317816722234383"/>
                  <c:y val="1.61296519110577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1010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6243442697786"/>
                      <c:h val="6.36923919174491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8A7-4B05-BD05-636FD9544531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
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1931</c:v>
                </c:pt>
                <c:pt idx="1">
                  <c:v>114.6</c:v>
                </c:pt>
                <c:pt idx="2">
                  <c:v>1848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A7-4B05-BD05-636FD9544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ayout>
        <c:manualLayout>
          <c:xMode val="edge"/>
          <c:yMode val="edge"/>
          <c:x val="0.67260761504263411"/>
          <c:y val="0.24985649742621191"/>
          <c:w val="0.32053573139842528"/>
          <c:h val="0.72032737103284816"/>
        </c:manualLayout>
      </c:layout>
      <c:overlay val="0"/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99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0.13350442305822882"/>
          <c:y val="4.4409667541557306E-2"/>
          <c:w val="0.86032273743559828"/>
          <c:h val="0.750987970253718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58370848008886E-17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40C-4102-B5A7-BEE88CB7A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.0">
                  <c:v>66.5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0C-4102-B5A7-BEE88CB7A2E0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190500"/>
            </a:sp3d>
          </c:spPr>
          <c:invertIfNegative val="0"/>
          <c:dLbls>
            <c:dLbl>
              <c:idx val="0"/>
              <c:layout>
                <c:manualLayout>
                  <c:x val="2.7006172839506171E-2"/>
                  <c:y val="-1.29787839020122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40492855059783E-2"/>
                      <c:h val="0.10147222222222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40C-4102-B5A7-BEE88CB7A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.0">
                  <c:v>292.39999999999998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0C-4102-B5A7-BEE88CB7A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21664664"/>
        <c:axId val="321665056"/>
        <c:axId val="0"/>
      </c:bar3DChart>
      <c:catAx>
        <c:axId val="321664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1665056"/>
        <c:crosses val="autoZero"/>
        <c:auto val="1"/>
        <c:lblAlgn val="ctr"/>
        <c:lblOffset val="100"/>
        <c:noMultiLvlLbl val="0"/>
      </c:catAx>
      <c:valAx>
        <c:axId val="3216650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2166466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lang="ru-RU" b="1"/>
            </a:pPr>
            <a:endParaRPr lang="ru-RU"/>
          </a:p>
        </c:txPr>
      </c:legendEntry>
      <c:layout>
        <c:manualLayout>
          <c:xMode val="edge"/>
          <c:yMode val="edge"/>
          <c:x val="0.40702768056770683"/>
          <c:y val="0.92290223097112856"/>
          <c:w val="0.19983340624088655"/>
          <c:h val="7.7097769028871388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90237769612452"/>
          <c:y val="0.18610258582379735"/>
          <c:w val="0.63017264976481135"/>
          <c:h val="0.583257820890271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0974348108228547E-17"/>
                  <c:y val="-1.0695115111439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E8-4DE8-B515-0E967C5F5F44}"/>
                </c:ext>
              </c:extLst>
            </c:dLbl>
            <c:dLbl>
              <c:idx val="1"/>
              <c:layout>
                <c:manualLayout>
                  <c:x val="1.796177622463789E-2"/>
                  <c:y val="1.9465020139217918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3683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74744861566132"/>
                      <c:h val="0.102790372828944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AE8-4DE8-B515-0E967C5F5F44}"/>
                </c:ext>
              </c:extLst>
            </c:dLbl>
            <c:dLbl>
              <c:idx val="2"/>
              <c:layout>
                <c:manualLayout>
                  <c:x val="3.379058828349807E-3"/>
                  <c:y val="-7.13007674095988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E8-4DE8-B515-0E967C5F5F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3651.4</c:v>
                </c:pt>
                <c:pt idx="1">
                  <c:v>3683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E8-4DE8-B515-0E967C5F5F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790588283499311E-3"/>
                  <c:y val="1.42601534819196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E8-4DE8-B515-0E967C5F5F44}"/>
                </c:ext>
              </c:extLst>
            </c:dLbl>
            <c:dLbl>
              <c:idx val="1"/>
              <c:layout>
                <c:manualLayout>
                  <c:x val="6.3012702856794301E-8"/>
                  <c:y val="-6.7362493187640505E-1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1625</a:t>
                    </a:r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16881103095334"/>
                      <c:h val="8.80929318038736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AE8-4DE8-B515-0E967C5F5F44}"/>
                </c:ext>
              </c:extLst>
            </c:dLbl>
            <c:dLbl>
              <c:idx val="2"/>
              <c:layout>
                <c:manualLayout>
                  <c:x val="1.6895294141749655E-3"/>
                  <c:y val="1.06951151114397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E8-4DE8-B515-0E967C5F5F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688.6</c:v>
                </c:pt>
                <c:pt idx="1">
                  <c:v>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E8-4DE8-B515-0E967C5F5F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4407792"/>
        <c:axId val="324408184"/>
        <c:axId val="0"/>
      </c:bar3DChart>
      <c:catAx>
        <c:axId val="32440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4408184"/>
        <c:crosses val="autoZero"/>
        <c:auto val="1"/>
        <c:lblAlgn val="ctr"/>
        <c:lblOffset val="100"/>
        <c:noMultiLvlLbl val="0"/>
      </c:catAx>
      <c:valAx>
        <c:axId val="3244081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244077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0.82185</cdr:x>
      <cdr:y>0.7971</cdr:y>
    </cdr:from>
    <cdr:to>
      <cdr:x>0.96074</cdr:x>
      <cdr:y>0.91898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7308304" y="3960440"/>
          <a:ext cx="1235076" cy="605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0.61131</cdr:x>
      <cdr:y>0.89189</cdr:y>
    </cdr:from>
    <cdr:to>
      <cdr:x>0.61131</cdr:x>
      <cdr:y>0.89189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5436096" y="4752528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0.82995</cdr:x>
      <cdr:y>0.89189</cdr:y>
    </cdr:from>
    <cdr:to>
      <cdr:x>0.83805</cdr:x>
      <cdr:y>0.90541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7380312" y="4752528"/>
          <a:ext cx="72008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0.68098</cdr:x>
      <cdr:y>0.68222</cdr:y>
    </cdr:from>
    <cdr:to>
      <cdr:x>0.76064</cdr:x>
      <cdr:y>0.7366</cdr:y>
    </cdr:to>
    <cdr:sp macro="" textlink="">
      <cdr:nvSpPr>
        <cdr:cNvPr id="40" name="Прямоугольник 39"/>
        <cdr:cNvSpPr/>
      </cdr:nvSpPr>
      <cdr:spPr>
        <a:xfrm xmlns:a="http://schemas.openxmlformats.org/drawingml/2006/main">
          <a:off x="6246926" y="3868135"/>
          <a:ext cx="730774" cy="30833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0,07%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0.68215</cdr:x>
      <cdr:y>0.889</cdr:y>
    </cdr:from>
    <cdr:to>
      <cdr:x>0.76313</cdr:x>
      <cdr:y>0.94306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H="1">
          <a:off x="6257620" y="5040560"/>
          <a:ext cx="742864" cy="30651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9,7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0.65553</cdr:x>
      <cdr:y>0.89019</cdr:y>
    </cdr:from>
    <cdr:to>
      <cdr:x>0.68215</cdr:x>
      <cdr:y>0.91603</cdr:y>
    </cdr:to>
    <cdr:cxnSp macro="">
      <cdr:nvCxnSpPr>
        <cdr:cNvPr id="19" name="Прямая соединительная линия 18"/>
        <cdr:cNvCxnSpPr>
          <a:endCxn xmlns:a="http://schemas.openxmlformats.org/drawingml/2006/main" id="4" idx="3"/>
        </cdr:cNvCxnSpPr>
      </cdr:nvCxnSpPr>
      <cdr:spPr>
        <a:xfrm xmlns:a="http://schemas.openxmlformats.org/drawingml/2006/main">
          <a:off x="6013423" y="5047307"/>
          <a:ext cx="244197" cy="14651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0.47417</cdr:x>
      <cdr:y>0.89333</cdr:y>
    </cdr:from>
    <cdr:to>
      <cdr:x>0.54085</cdr:x>
      <cdr:y>0.96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4349766" y="4824536"/>
          <a:ext cx="611710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/>
            <a:t>2,1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0.68909</cdr:x>
      <cdr:y>0.6326</cdr:y>
    </cdr:from>
    <cdr:to>
      <cdr:x>0.76064</cdr:x>
      <cdr:y>0.6858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6321322" y="3586793"/>
          <a:ext cx="656378" cy="30163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16,5%8,9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9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2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08.07.2024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Березовского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73001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Исполнение бюджета Березовского сельского поселения  Даниловского муниципального района за 1 полугодие 2024 года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47664" y="2492896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209388"/>
              </p:ext>
            </p:extLst>
          </p:nvPr>
        </p:nvGraphicFramePr>
        <p:xfrm>
          <a:off x="764449" y="2780928"/>
          <a:ext cx="793490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 за 1 </a:t>
            </a:r>
            <a:r>
              <a:rPr lang="ru-RU" sz="2400" dirty="0" smtClean="0"/>
              <a:t>полугодие </a:t>
            </a:r>
            <a:r>
              <a:rPr lang="ru-RU" sz="2400" dirty="0" smtClean="0"/>
              <a:t>2024 года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Березовского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35755" y="371969"/>
            <a:ext cx="6627579" cy="2154227"/>
            <a:chOff x="1513318" y="1124744"/>
            <a:chExt cx="6902444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7"/>
              <a:ext cx="1329243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4839,1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2115570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5038,2	</a:t>
              </a:r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бюджета Березовского сельского поселения за 1 полугодие  2024 года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6914" y="3530550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доходы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физ.лиц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5399166"/>
            <a:ext cx="3439416" cy="738664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имущества муниципальной и государственной собственности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953671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36914" y="4249622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Денежные взыскания, штрафы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48014" y="2767876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3846605"/>
            <a:ext cx="3236438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251353"/>
            <a:ext cx="319040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4" y="2318930"/>
            <a:ext cx="3236438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36892" y="5226714"/>
            <a:ext cx="3258683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19246" y="3140832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799,2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83808" y="2277511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518,3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17627" y="4976572"/>
            <a:ext cx="61445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68741" y="4267008"/>
            <a:ext cx="69041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>
            <a:stCxn id="268" idx="3"/>
            <a:endCxn id="280" idx="1"/>
          </p:cNvCxnSpPr>
          <p:nvPr/>
        </p:nvCxnSpPr>
        <p:spPr>
          <a:xfrm flipV="1">
            <a:off x="3576330" y="6319151"/>
            <a:ext cx="392411" cy="163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>
            <a:off x="3619528" y="2331488"/>
            <a:ext cx="364280" cy="999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3604696" y="3277590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5" idx="3"/>
            <a:endCxn id="137" idx="1"/>
          </p:cNvCxnSpPr>
          <p:nvPr/>
        </p:nvCxnSpPr>
        <p:spPr>
          <a:xfrm>
            <a:off x="3619528" y="5107560"/>
            <a:ext cx="298099" cy="229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46970" y="2841243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37,0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92539" y="3276838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7,8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8384257" y="4175844"/>
            <a:ext cx="7181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793,8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267170" y="2371110"/>
            <a:ext cx="7742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2122,1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55441" y="4648816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39318" y="5107560"/>
            <a:ext cx="73352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1122,2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>
            <a:off x="8084451" y="2937153"/>
            <a:ext cx="262519" cy="579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329733"/>
            <a:ext cx="367323" cy="755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>
            <a:off x="8057022" y="2488207"/>
            <a:ext cx="210148" cy="367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802705"/>
            <a:ext cx="294774" cy="1032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095575" y="5365214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36914" y="6329065"/>
            <a:ext cx="3439416" cy="307777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3955249" y="5546407"/>
            <a:ext cx="616793" cy="4571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1040</a:t>
            </a:r>
            <a:endParaRPr lang="ru-RU" dirty="0"/>
          </a:p>
        </p:txBody>
      </p:sp>
      <p:sp>
        <p:nvSpPr>
          <p:cNvPr id="280" name="Прямоугольник 279"/>
          <p:cNvSpPr/>
          <p:nvPr/>
        </p:nvSpPr>
        <p:spPr>
          <a:xfrm>
            <a:off x="3968741" y="6211139"/>
            <a:ext cx="609472" cy="2160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11112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55207" y="5546407"/>
            <a:ext cx="75118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286,4</a:t>
            </a: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933475" y="6114558"/>
            <a:ext cx="71740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1889,9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20584" y="5733256"/>
            <a:ext cx="3190410" cy="276999"/>
          </a:xfrm>
          <a:prstGeom prst="rect">
            <a:avLst/>
          </a:prstGeom>
          <a:solidFill>
            <a:srgbClr val="00E2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1005" y="25852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уплаты акцизов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33475" y="2708398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532,8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04696" y="270164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51724" y="305256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сельскохоз.налог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39244" y="3561326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474,5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646900" y="4343658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641780" y="3675981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8369967" y="5761875"/>
            <a:ext cx="659132" cy="24158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103,9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/>
              <a:t>1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4820404" y="3277590"/>
            <a:ext cx="3236438" cy="461665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59323" y="3798913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8034285" y="3465923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8362939" y="3798912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842,2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8095575" y="3975465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8097535" y="5880646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636563" y="5676251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60" grpId="0" animBg="1"/>
      <p:bldP spid="65" grpId="0" animBg="1"/>
      <p:bldP spid="75" grpId="0" animBg="1"/>
      <p:bldP spid="78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020893"/>
              </p:ext>
            </p:extLst>
          </p:nvPr>
        </p:nvGraphicFramePr>
        <p:xfrm>
          <a:off x="457200" y="1591056"/>
          <a:ext cx="8686800" cy="493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Березовского сельского поселения за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1полугодие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года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392430"/>
              </p:ext>
            </p:extLst>
          </p:nvPr>
        </p:nvGraphicFramePr>
        <p:xfrm>
          <a:off x="-29436" y="1196752"/>
          <a:ext cx="917343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90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бюджета Березовского сельского поселения за 1 полугодие 2024 год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493188"/>
              </p:ext>
            </p:extLst>
          </p:nvPr>
        </p:nvGraphicFramePr>
        <p:xfrm>
          <a:off x="899592" y="2276872"/>
          <a:ext cx="727280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</a:t>
            </a:r>
            <a:r>
              <a:rPr lang="ru-RU" sz="3600" b="1" dirty="0" smtClean="0"/>
              <a:t>за 1 полугодие 2024 года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644852"/>
              </p:ext>
            </p:extLst>
          </p:nvPr>
        </p:nvGraphicFramePr>
        <p:xfrm>
          <a:off x="500034" y="185736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Березовского сельского поселения на жилищно-коммунальное хозяйство за 1 полугодие 2024 года к 1 полугодию 2023г.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4616</TotalTime>
  <Words>370</Words>
  <Application>Microsoft Office PowerPoint</Application>
  <PresentationFormat>Экран (4:3)</PresentationFormat>
  <Paragraphs>104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 Black</vt:lpstr>
      <vt:lpstr>Book Antiqua</vt:lpstr>
      <vt:lpstr>Bookman Old Style</vt:lpstr>
      <vt:lpstr>Calibri</vt:lpstr>
      <vt:lpstr>Candara</vt:lpstr>
      <vt:lpstr>Georgia</vt:lpstr>
      <vt:lpstr>Symbol</vt:lpstr>
      <vt:lpstr>Times New Roman</vt:lpstr>
      <vt:lpstr>Волна</vt:lpstr>
      <vt:lpstr>Администрация Березовского сельского поселения</vt:lpstr>
      <vt:lpstr>Реализация утвержденных Главой Березовского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Презентация PowerPoint</vt:lpstr>
      <vt:lpstr>Презентация PowerPoint</vt:lpstr>
      <vt:lpstr>Динамика доходов бюджета  Березовского сельского поселения за 1полугодие 2024 года                                                                  (тыс. руб.)</vt:lpstr>
      <vt:lpstr>Объем налоговых и неналоговых доходов бюджета Березовского сельского поселения за 1 полугодие 2024 год </vt:lpstr>
      <vt:lpstr>Структура безвозмездных поступлений из бюджетов других уровней за 1 полугодие 2024 года  </vt:lpstr>
      <vt:lpstr>Сравнительный анализ расходов Березовского сельского поселения на жилищно-коммунальное хозяйство за 1 полугодие 2024 года к 1 полугодию 2023г.</vt:lpstr>
      <vt:lpstr>Мониторинг расходов на содержание органов местного самоуправления за 1 полугодие 2024 года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Admin</cp:lastModifiedBy>
  <cp:revision>364</cp:revision>
  <cp:lastPrinted>2019-02-27T12:07:20Z</cp:lastPrinted>
  <dcterms:created xsi:type="dcterms:W3CDTF">2014-05-06T11:50:27Z</dcterms:created>
  <dcterms:modified xsi:type="dcterms:W3CDTF">2024-07-08T12:51:21Z</dcterms:modified>
</cp:coreProperties>
</file>