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9" r:id="rId4"/>
    <p:sldId id="268" r:id="rId5"/>
    <p:sldId id="269" r:id="rId6"/>
    <p:sldId id="261" r:id="rId7"/>
    <p:sldId id="262" r:id="rId8"/>
    <p:sldId id="270" r:id="rId9"/>
    <p:sldId id="263" r:id="rId10"/>
    <p:sldId id="267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891"/>
    <a:srgbClr val="FFFF99"/>
    <a:srgbClr val="00E266"/>
    <a:srgbClr val="00DA63"/>
    <a:srgbClr val="00EE6C"/>
    <a:srgbClr val="CCFF99"/>
    <a:srgbClr val="FFFFCC"/>
    <a:srgbClr val="FF99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4" autoAdjust="0"/>
    <p:restoredTop sz="94692" autoAdjust="0"/>
  </p:normalViewPr>
  <p:slideViewPr>
    <p:cSldViewPr>
      <p:cViewPr varScale="1">
        <p:scale>
          <a:sx n="91" d="100"/>
          <a:sy n="91" d="100"/>
        </p:scale>
        <p:origin x="117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7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image" Target="../media/image4.jp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sideWall>
    <c:backWall>
      <c:thickness val="0"/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backWall>
    <c:plotArea>
      <c:layout>
        <c:manualLayout>
          <c:layoutTarget val="inner"/>
          <c:xMode val="edge"/>
          <c:yMode val="edge"/>
          <c:x val="0.17105630893360552"/>
          <c:y val="0.10756255468066493"/>
          <c:w val="0.82685185185185184"/>
          <c:h val="0.77198403324584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163742690058478E-2"/>
                  <c:y val="-2.5738262541627126E-2"/>
                </c:manualLayout>
              </c:layout>
              <c:tx>
                <c:rich>
                  <a:bodyPr lIns="38100" tIns="19050" rIns="38100" bIns="19050">
                    <a:spAutoFit/>
                  </a:bodyPr>
                  <a:lstStyle/>
                  <a:p>
                    <a:pPr>
                      <a:defRPr i="1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0070C0"/>
                        </a:solidFill>
                      </a:defRPr>
                    </a:pPr>
                    <a:r>
                      <a:rPr lang="en-US" i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0070C0"/>
                        </a:solidFill>
                      </a:rPr>
                      <a:t>5387,2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717893815904589E-2"/>
                      <c:h val="6.4281412029455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C32-4C7B-AC76-67B48F6F4F86}"/>
                </c:ext>
              </c:extLst>
            </c:dLbl>
            <c:dLbl>
              <c:idx val="1"/>
              <c:layout>
                <c:manualLayout>
                  <c:x val="2.046783625730994E-2"/>
                  <c:y val="-1.2869131270813551E-2"/>
                </c:manualLayout>
              </c:layout>
              <c:tx>
                <c:rich>
                  <a:bodyPr/>
                  <a:lstStyle/>
                  <a:p>
                    <a:pPr>
                      <a:defRPr i="1">
                        <a:ln>
                          <a:solidFill>
                            <a:srgbClr val="7030A0"/>
                          </a:solidFill>
                        </a:ln>
                      </a:defRPr>
                    </a:pPr>
                    <a:r>
                      <a:rPr lang="en-US" dirty="0" smtClean="0">
                        <a:ln>
                          <a:solidFill>
                            <a:srgbClr val="7030A0"/>
                          </a:solidFill>
                        </a:ln>
                      </a:rPr>
                      <a:t>10351,9</a:t>
                    </a:r>
                    <a:endParaRPr lang="en-US" dirty="0">
                      <a:ln>
                        <a:solidFill>
                          <a:srgbClr val="7030A0"/>
                        </a:solidFill>
                      </a:ln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83625730994154"/>
                      <c:h val="8.22981958085948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32-4C7B-AC76-67B48F6F4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5387.2</c:v>
                </c:pt>
                <c:pt idx="1">
                  <c:v>9934.7000000000007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44-48D1-85B5-F101D297E9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133792158316995E-2"/>
                  <c:y val="1.3010426069826053E-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n>
                          <a:solidFill>
                            <a:srgbClr val="7030A0"/>
                          </a:solidFill>
                        </a:ln>
                      </a:rPr>
                      <a:t>4375</a:t>
                    </a:r>
                    <a:endParaRPr lang="en-US" dirty="0">
                      <a:ln>
                        <a:solidFill>
                          <a:srgbClr val="7030A0"/>
                        </a:solidFill>
                      </a:ln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42182309445038"/>
                      <c:h val="6.43189116553187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C32-4C7B-AC76-67B48F6F4F8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7627,6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92538103789657"/>
                      <c:h val="8.9955227582986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C32-4C7B-AC76-67B48F6F4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n>
                      <a:solidFill>
                        <a:srgbClr val="7030A0"/>
                      </a:solidFill>
                    </a:ln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1772.5</c:v>
                </c:pt>
                <c:pt idx="1">
                  <c:v>2923.8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44-48D1-85B5-F101D297E9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"/>
        <c:gapDepth val="64"/>
        <c:shape val="box"/>
        <c:axId val="197463536"/>
        <c:axId val="321512904"/>
        <c:axId val="0"/>
      </c:bar3DChart>
      <c:catAx>
        <c:axId val="197463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500" baseline="0"/>
            </a:pPr>
            <a:endParaRPr lang="ru-RU"/>
          </a:p>
        </c:txPr>
        <c:crossAx val="321512904"/>
        <c:crosses val="autoZero"/>
        <c:auto val="1"/>
        <c:lblAlgn val="ctr"/>
        <c:lblOffset val="100"/>
        <c:tickLblSkip val="1"/>
        <c:noMultiLvlLbl val="0"/>
      </c:catAx>
      <c:valAx>
        <c:axId val="32151290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97463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n>
            <a:solidFill>
              <a:schemeClr val="accent1"/>
            </a:solidFill>
          </a:ln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                                Общий</a:t>
            </a:r>
            <a:r>
              <a:rPr lang="ru-RU" baseline="0" dirty="0" smtClean="0"/>
              <a:t> объем доходов 7627,6 </a:t>
            </a:r>
            <a:r>
              <a:rPr lang="ru-RU" baseline="0" dirty="0" err="1" smtClean="0"/>
              <a:t>тыс.руб</a:t>
            </a:r>
            <a:r>
              <a:rPr lang="ru-RU" baseline="0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2305322763852094"/>
          <c:y val="8.7506786943711782E-3"/>
        </c:manualLayout>
      </c:layout>
      <c:overlay val="0"/>
    </c:title>
    <c:autoTitleDeleted val="0"/>
    <c:view3D>
      <c:rotX val="3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844323309643553E-2"/>
          <c:y val="0.61191960152575631"/>
          <c:w val="0.96123589473299809"/>
          <c:h val="0.383489056771469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доходов 35634,3 тыс. руб.</c:v>
                </c:pt>
              </c:strCache>
            </c:strRef>
          </c:tx>
          <c:explosion val="42"/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54E9-48EB-B6EC-1C9BBCC6D88A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54E9-48EB-B6EC-1C9BBCC6D88A}"/>
              </c:ext>
            </c:extLst>
          </c:dPt>
          <c:dPt>
            <c:idx val="3"/>
            <c:bubble3D val="0"/>
            <c:spPr>
              <a:solidFill>
                <a:srgbClr val="CCFF99"/>
              </a:solidFill>
            </c:spPr>
            <c:extLst>
              <c:ext xmlns:c16="http://schemas.microsoft.com/office/drawing/2014/chart" uri="{C3380CC4-5D6E-409C-BE32-E72D297353CC}">
                <c16:uniqueId val="{00000005-54E9-48EB-B6EC-1C9BBCC6D88A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54E9-48EB-B6EC-1C9BBCC6D88A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4E9-48EB-B6EC-1C9BBCC6D88A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54E9-48EB-B6EC-1C9BBCC6D88A}"/>
              </c:ext>
            </c:extLst>
          </c:dPt>
          <c:dPt>
            <c:idx val="8"/>
            <c:bubble3D val="0"/>
            <c:spPr>
              <a:solidFill>
                <a:srgbClr val="00FFCC"/>
              </a:solidFill>
            </c:spPr>
            <c:extLst>
              <c:ext xmlns:c16="http://schemas.microsoft.com/office/drawing/2014/chart" uri="{C3380CC4-5D6E-409C-BE32-E72D297353CC}">
                <c16:uniqueId val="{0000000D-54E9-48EB-B6EC-1C9BBCC6D88A}"/>
              </c:ext>
            </c:extLst>
          </c:dPt>
          <c:dLbls>
            <c:dLbl>
              <c:idx val="0"/>
              <c:layout>
                <c:manualLayout>
                  <c:x val="-4.4135513868662594E-2"/>
                  <c:y val="1.20993636120595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789,4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4E9-48EB-B6EC-1C9BBCC6D88A}"/>
                </c:ext>
              </c:extLst>
            </c:dLbl>
            <c:dLbl>
              <c:idx val="1"/>
              <c:layout>
                <c:manualLayout>
                  <c:x val="-3.478653307076357E-2"/>
                  <c:y val="-4.30372551198015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1006,2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869910780421951E-2"/>
                      <c:h val="5.95246824426915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4E9-48EB-B6EC-1C9BBCC6D88A}"/>
                </c:ext>
              </c:extLst>
            </c:dLbl>
            <c:dLbl>
              <c:idx val="2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ln>
                          <a:noFill/>
                        </a:ln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/>
                      <a:t>11,6</a:t>
                    </a:r>
                    <a:endParaRPr lang="en-US" dirty="0"/>
                  </a:p>
                </c:rich>
              </c:tx>
              <c:spPr>
                <a:noFill/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536827262633883E-2"/>
                      <c:h val="7.86753323704773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4E9-48EB-B6EC-1C9BBCC6D88A}"/>
                </c:ext>
              </c:extLst>
            </c:dLbl>
            <c:dLbl>
              <c:idx val="3"/>
              <c:layout>
                <c:manualLayout>
                  <c:x val="-7.2958139487509691E-2"/>
                  <c:y val="-6.53761827196833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740,6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E9-48EB-B6EC-1C9BBCC6D88A}"/>
                </c:ext>
              </c:extLst>
            </c:dLbl>
            <c:dLbl>
              <c:idx val="4"/>
              <c:layout>
                <c:manualLayout>
                  <c:x val="-2.707838533232574E-2"/>
                  <c:y val="-0.1940583929112982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ln>
                          <a:noFill/>
                        </a:ln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198891647774284E-3"/>
                      <c:h val="9.4739848725516815E-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54E9-48EB-B6EC-1C9BBCC6D88A}"/>
                </c:ext>
              </c:extLst>
            </c:dLbl>
            <c:dLbl>
              <c:idx val="5"/>
              <c:layout>
                <c:manualLayout>
                  <c:x val="7.7190043004253986E-2"/>
                  <c:y val="-0.1060983617627036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1019,7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E9-48EB-B6EC-1C9BBCC6D88A}"/>
                </c:ext>
              </c:extLst>
            </c:dLbl>
            <c:dLbl>
              <c:idx val="6"/>
              <c:layout>
                <c:manualLayout>
                  <c:x val="8.1314167077032456E-2"/>
                  <c:y val="4.00407285525689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791,9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355030585598517E-2"/>
                      <c:h val="5.59413339372217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4E9-48EB-B6EC-1C9BBCC6D88A}"/>
                </c:ext>
              </c:extLst>
            </c:dLbl>
            <c:dLbl>
              <c:idx val="7"/>
              <c:layout>
                <c:manualLayout>
                  <c:x val="-1.0688144626304207E-2"/>
                  <c:y val="7.8492085076302634E-2"/>
                </c:manualLayout>
              </c:layout>
              <c:tx>
                <c:rich>
                  <a:bodyPr lIns="38100" tIns="19050" rIns="38100" bIns="19050">
                    <a:spAutoFit/>
                  </a:bodyPr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10,4%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4E9-48EB-B6EC-1C9BBCC6D88A}"/>
                </c:ext>
              </c:extLst>
            </c:dLbl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n>
                      <a:noFill/>
                    </a:ln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им. физ.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 использования имущества</c:v>
                </c:pt>
                <c:pt idx="6">
                  <c:v>Доходы от уплаты акцизов</c:v>
                </c:pt>
                <c:pt idx="7">
                  <c:v>доходы от оказания платных услуг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755</c:v>
                </c:pt>
                <c:pt idx="1">
                  <c:v>100</c:v>
                </c:pt>
                <c:pt idx="2">
                  <c:v>12</c:v>
                </c:pt>
                <c:pt idx="3">
                  <c:v>1445</c:v>
                </c:pt>
                <c:pt idx="4">
                  <c:v>20</c:v>
                </c:pt>
                <c:pt idx="5">
                  <c:v>1187</c:v>
                </c:pt>
                <c:pt idx="6">
                  <c:v>1142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4E9-48EB-B6EC-1C9BBCC6D88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8"/>
                      <c:pt idx="0">
                        <c:v>НДФЛ</c:v>
                      </c:pt>
                      <c:pt idx="1">
                        <c:v>налог на совокупный доход</c:v>
                      </c:pt>
                      <c:pt idx="2">
                        <c:v>Налог на им. физ. лиц</c:v>
                      </c:pt>
                      <c:pt idx="3">
                        <c:v>Земельный налог</c:v>
                      </c:pt>
                      <c:pt idx="4">
                        <c:v>Государственная пошлина</c:v>
                      </c:pt>
                      <c:pt idx="5">
                        <c:v>Доходы от  использования имущества</c:v>
                      </c:pt>
                      <c:pt idx="6">
                        <c:v>Доходы от уплаты акцизов</c:v>
                      </c:pt>
                      <c:pt idx="7">
                        <c:v>доходы от оказания платных услуг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Лист1!$C$2:$C$10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0.11260000000000001</c:v>
                      </c:pt>
                      <c:pt idx="1">
                        <c:v>1.49E-2</c:v>
                      </c:pt>
                      <c:pt idx="2">
                        <c:v>1.8E-3</c:v>
                      </c:pt>
                      <c:pt idx="3">
                        <c:v>0.1759</c:v>
                      </c:pt>
                      <c:pt idx="4">
                        <c:v>3.0000000000000001E-3</c:v>
                      </c:pt>
                      <c:pt idx="5">
                        <c:v>0.17699999999999999</c:v>
                      </c:pt>
                      <c:pt idx="6">
                        <c:v>0.17030000000000001</c:v>
                      </c:pt>
                      <c:pt idx="7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54E9-48EB-B6EC-1C9BBCC6D88A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8"/>
                      <c:pt idx="0">
                        <c:v>НДФЛ</c:v>
                      </c:pt>
                      <c:pt idx="1">
                        <c:v>налог на совокупный доход</c:v>
                      </c:pt>
                      <c:pt idx="2">
                        <c:v>Налог на им. физ. лиц</c:v>
                      </c:pt>
                      <c:pt idx="3">
                        <c:v>Земельный налог</c:v>
                      </c:pt>
                      <c:pt idx="4">
                        <c:v>Государственная пошлина</c:v>
                      </c:pt>
                      <c:pt idx="5">
                        <c:v>Доходы от  использования имущества</c:v>
                      </c:pt>
                      <c:pt idx="6">
                        <c:v>Доходы от уплаты акцизов</c:v>
                      </c:pt>
                      <c:pt idx="7">
                        <c:v>доходы от оказания платных услуг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Лист1!$D$2:$D$10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54E9-48EB-B6EC-1C9BBCC6D88A}"/>
                  </c:ext>
                </c:extLst>
              </c15:ser>
            </c15:filteredPieSeries>
          </c:ext>
        </c:extLst>
      </c:pie3DChart>
      <c:spPr>
        <a:ln>
          <a:noFill/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0.2571391196427511"/>
          <c:y val="0.11975243491463912"/>
          <c:w val="0.59697272301990001"/>
          <c:h val="0.454702810798800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537872029620471E-2"/>
          <c:y val="8.5544215311163532E-2"/>
          <c:w val="0.60348404383831145"/>
          <c:h val="0.90691620684121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2"/>
            <c:bubble3D val="0"/>
            <c:explosion val="46"/>
            <c:extLst>
              <c:ext xmlns:c16="http://schemas.microsoft.com/office/drawing/2014/chart" uri="{C3380CC4-5D6E-409C-BE32-E72D297353CC}">
                <c16:uniqueId val="{00000000-C8A7-4B05-BD05-636FD9544531}"/>
              </c:ext>
            </c:extLst>
          </c:dPt>
          <c:dLbls>
            <c:dLbl>
              <c:idx val="0"/>
              <c:layout>
                <c:manualLayout>
                  <c:x val="-0.11168258532330291"/>
                  <c:y val="-2.75336118091439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1344,7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A7-4B05-BD05-636FD9544531}"/>
                </c:ext>
              </c:extLst>
            </c:dLbl>
            <c:dLbl>
              <c:idx val="1"/>
              <c:layout>
                <c:manualLayout>
                  <c:x val="3.4924612336803013E-3"/>
                  <c:y val="-7.09173592180790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i="1" dirty="0" smtClean="0"/>
                      <a:t>79,6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225472197258606E-2"/>
                      <c:h val="7.06921963324316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8A7-4B05-BD05-636FD9544531}"/>
                </c:ext>
              </c:extLst>
            </c:dLbl>
            <c:dLbl>
              <c:idx val="2"/>
              <c:layout>
                <c:manualLayout>
                  <c:x val="0.10317816722234383"/>
                  <c:y val="1.61296519110577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1828,4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6243442697786"/>
                      <c:h val="6.36923919174491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8A7-4B05-BD05-636FD9544531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
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1931</c:v>
                </c:pt>
                <c:pt idx="1">
                  <c:v>114.6</c:v>
                </c:pt>
                <c:pt idx="2">
                  <c:v>1848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A7-4B05-BD05-636FD9544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1">
            <a:lumMod val="5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 i="1"/>
            </a:pPr>
            <a:endParaRPr lang="ru-RU"/>
          </a:p>
        </c:txPr>
      </c:legendEntry>
      <c:layout>
        <c:manualLayout>
          <c:xMode val="edge"/>
          <c:yMode val="edge"/>
          <c:x val="0.67260761504263411"/>
          <c:y val="0.24985649742621191"/>
          <c:w val="0.32053573139842528"/>
          <c:h val="0.72032737103284816"/>
        </c:manualLayout>
      </c:layout>
      <c:overlay val="0"/>
      <c:spPr>
        <a:effectLst>
          <a:glow rad="228600">
            <a:schemeClr val="accent1">
              <a:satMod val="175000"/>
              <a:alpha val="40000"/>
            </a:schemeClr>
          </a:glow>
        </a:effectLst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99"/>
        </a:solidFill>
      </c:spPr>
    </c:floor>
    <c:sideWall>
      <c:thickness val="0"/>
      <c:spPr>
        <a:solidFill>
          <a:srgbClr val="FFFFCC"/>
        </a:solidFill>
      </c:spPr>
    </c:sideWall>
    <c:backWall>
      <c:thickness val="0"/>
      <c:spPr>
        <a:solidFill>
          <a:srgbClr val="FFFFCC"/>
        </a:solidFill>
      </c:spPr>
    </c:backWall>
    <c:plotArea>
      <c:layout>
        <c:manualLayout>
          <c:layoutTarget val="inner"/>
          <c:xMode val="edge"/>
          <c:yMode val="edge"/>
          <c:x val="0.13350442305822882"/>
          <c:y val="4.4409667541557306E-2"/>
          <c:w val="0.86032273743559828"/>
          <c:h val="0.750987970253718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658370848008886E-17"/>
                  <c:y val="-5.555555555555555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641,9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0C-4102-B5A7-BEE88CB7A2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#,##0.0">
                  <c:v>66.5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0C-4102-B5A7-BEE88CB7A2E0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h="190500"/>
            </a:sp3d>
          </c:spPr>
          <c:invertIfNegative val="0"/>
          <c:dLbls>
            <c:dLbl>
              <c:idx val="0"/>
              <c:layout>
                <c:manualLayout>
                  <c:x val="1.3117283950617283E-2"/>
                  <c:y val="-1.29787839020122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1346,3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140492855059783E-2"/>
                      <c:h val="0.101472222222222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40C-4102-B5A7-BEE88CB7A2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#,##0.0">
                  <c:v>292.39999999999998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0C-4102-B5A7-BEE88CB7A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21664664"/>
        <c:axId val="321665056"/>
        <c:axId val="0"/>
      </c:bar3DChart>
      <c:catAx>
        <c:axId val="321664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1665056"/>
        <c:crosses val="autoZero"/>
        <c:auto val="1"/>
        <c:lblAlgn val="ctr"/>
        <c:lblOffset val="100"/>
        <c:noMultiLvlLbl val="0"/>
      </c:catAx>
      <c:valAx>
        <c:axId val="32166505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32166466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lang="ru-RU" b="1"/>
            </a:pPr>
            <a:endParaRPr lang="ru-RU"/>
          </a:p>
        </c:txPr>
      </c:legendEntry>
      <c:layout>
        <c:manualLayout>
          <c:xMode val="edge"/>
          <c:yMode val="edge"/>
          <c:x val="0.40702768056770683"/>
          <c:y val="0.92290223097112856"/>
          <c:w val="0.19983340624088655"/>
          <c:h val="7.7097769028871388E-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90237769612452"/>
          <c:y val="0.18610258582379735"/>
          <c:w val="0.63017264976481135"/>
          <c:h val="0.583257820890271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3.0974348108228547E-17"/>
                  <c:y val="-1.06951151114397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AE8-4DE8-B515-0E967C5F5F44}"/>
                </c:ext>
              </c:extLst>
            </c:dLbl>
            <c:dLbl>
              <c:idx val="1"/>
              <c:layout>
                <c:manualLayout>
                  <c:x val="1.796177622463789E-2"/>
                  <c:y val="1.9465020139217918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3619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74744861566132"/>
                      <c:h val="0.102790372828944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AE8-4DE8-B515-0E967C5F5F44}"/>
                </c:ext>
              </c:extLst>
            </c:dLbl>
            <c:dLbl>
              <c:idx val="2"/>
              <c:layout>
                <c:manualLayout>
                  <c:x val="3.379058828349807E-3"/>
                  <c:y val="-7.13007674095988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E8-4DE8-B515-0E967C5F5F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3651.4</c:v>
                </c:pt>
                <c:pt idx="1">
                  <c:v>3683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E8-4DE8-B515-0E967C5F5F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984808006538264E-2"/>
                  <c:y val="1.42601534819196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56567511557791"/>
                      <c:h val="9.17672920601414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AE8-4DE8-B515-0E967C5F5F44}"/>
                </c:ext>
              </c:extLst>
            </c:dLbl>
            <c:dLbl>
              <c:idx val="1"/>
              <c:layout>
                <c:manualLayout>
                  <c:x val="6.3012702856794301E-8"/>
                  <c:y val="-6.7362493187640505E-1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239834</a:t>
                    </a:r>
                    <a:endParaRPr lang="en-US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16881103095334"/>
                      <c:h val="8.80929318038736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AE8-4DE8-B515-0E967C5F5F44}"/>
                </c:ext>
              </c:extLst>
            </c:dLbl>
            <c:dLbl>
              <c:idx val="2"/>
              <c:layout>
                <c:manualLayout>
                  <c:x val="1.6895294141749655E-3"/>
                  <c:y val="1.06951151114397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E8-4DE8-B515-0E967C5F5F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 formatCode="General">
                  <c:v>688.6</c:v>
                </c:pt>
                <c:pt idx="1">
                  <c:v>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AE8-4DE8-B515-0E967C5F5F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4407792"/>
        <c:axId val="324408184"/>
        <c:axId val="0"/>
      </c:bar3DChart>
      <c:catAx>
        <c:axId val="324407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4408184"/>
        <c:crosses val="autoZero"/>
        <c:auto val="1"/>
        <c:lblAlgn val="ctr"/>
        <c:lblOffset val="100"/>
        <c:noMultiLvlLbl val="0"/>
      </c:catAx>
      <c:valAx>
        <c:axId val="32440818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244077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360F0-13B0-4562-9170-9E3E499123EA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58ED272-3CD2-4C12-87DA-E07FEB250EB1}">
      <dgm:prSet phldrT="[Текст]" custT="1"/>
      <dgm:spPr/>
      <dgm:t>
        <a:bodyPr/>
        <a:lstStyle/>
        <a:p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C8F70628-794D-472D-A2AE-74BD3496291B}" type="parTrans" cxnId="{2975CB99-46F0-4FC8-986B-785E1A62DFCA}">
      <dgm:prSet/>
      <dgm:spPr/>
      <dgm:t>
        <a:bodyPr/>
        <a:lstStyle/>
        <a:p>
          <a:endParaRPr lang="ru-RU"/>
        </a:p>
      </dgm:t>
    </dgm:pt>
    <dgm:pt modelId="{E3984BE5-749D-4CC0-990C-9F74C0DF07D4}" type="sibTrans" cxnId="{2975CB99-46F0-4FC8-986B-785E1A62DFCA}">
      <dgm:prSet/>
      <dgm:spPr/>
      <dgm:t>
        <a:bodyPr/>
        <a:lstStyle/>
        <a:p>
          <a:endParaRPr lang="ru-RU"/>
        </a:p>
      </dgm:t>
    </dgm:pt>
    <dgm:pt modelId="{C1D03200-F847-4C85-BDE1-75313FF1AC7C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AA9921B5-EE27-4001-BEF2-C9E3ED987961}" type="parTrans" cxnId="{B7AAC202-9703-45AF-8704-6E9DB544182E}">
      <dgm:prSet/>
      <dgm:spPr/>
      <dgm:t>
        <a:bodyPr/>
        <a:lstStyle/>
        <a:p>
          <a:endParaRPr lang="ru-RU"/>
        </a:p>
      </dgm:t>
    </dgm:pt>
    <dgm:pt modelId="{616F80F5-76C2-4BCE-A332-268420D294BD}" type="sibTrans" cxnId="{B7AAC202-9703-45AF-8704-6E9DB544182E}">
      <dgm:prSet/>
      <dgm:spPr/>
      <dgm:t>
        <a:bodyPr/>
        <a:lstStyle/>
        <a:p>
          <a:endParaRPr lang="ru-RU"/>
        </a:p>
      </dgm:t>
    </dgm:pt>
    <dgm:pt modelId="{433AB18F-C2AD-428A-AAAD-8C84C0C60C5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0ACD8D89-3CAE-4EC8-A600-804559065776}" type="parTrans" cxnId="{6F824AC3-D6D4-47D9-B25F-E671013413F3}">
      <dgm:prSet/>
      <dgm:spPr/>
      <dgm:t>
        <a:bodyPr/>
        <a:lstStyle/>
        <a:p>
          <a:endParaRPr lang="ru-RU"/>
        </a:p>
      </dgm:t>
    </dgm:pt>
    <dgm:pt modelId="{414660A8-6304-4783-B658-F83EA3B6279C}" type="sibTrans" cxnId="{6F824AC3-D6D4-47D9-B25F-E671013413F3}">
      <dgm:prSet/>
      <dgm:spPr/>
      <dgm:t>
        <a:bodyPr/>
        <a:lstStyle/>
        <a:p>
          <a:endParaRPr lang="ru-RU"/>
        </a:p>
      </dgm:t>
    </dgm:pt>
    <dgm:pt modelId="{F14D4812-43C9-4190-A470-D646ADD57AE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95CD8C57-AC50-459C-9515-19CAD99B9FFF}" type="parTrans" cxnId="{78F22491-BCAF-48D8-9E6E-6AC8E3720BEA}">
      <dgm:prSet/>
      <dgm:spPr/>
      <dgm:t>
        <a:bodyPr/>
        <a:lstStyle/>
        <a:p>
          <a:endParaRPr lang="ru-RU"/>
        </a:p>
      </dgm:t>
    </dgm:pt>
    <dgm:pt modelId="{3F5A155B-4AC2-4E2F-ACD9-D135D3F9B769}" type="sibTrans" cxnId="{78F22491-BCAF-48D8-9E6E-6AC8E3720BEA}">
      <dgm:prSet/>
      <dgm:spPr/>
      <dgm:t>
        <a:bodyPr/>
        <a:lstStyle/>
        <a:p>
          <a:endParaRPr lang="ru-RU"/>
        </a:p>
      </dgm:t>
    </dgm:pt>
    <dgm:pt modelId="{5EC022ED-DED7-46EC-9B9E-70E255F85E4F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16C5CAB7-2BE6-49E2-A615-6AB3DE7DAE42}" type="parTrans" cxnId="{351523A2-D9A7-4D3E-8770-2A86B4B837A6}">
      <dgm:prSet/>
      <dgm:spPr/>
      <dgm:t>
        <a:bodyPr/>
        <a:lstStyle/>
        <a:p>
          <a:endParaRPr lang="ru-RU"/>
        </a:p>
      </dgm:t>
    </dgm:pt>
    <dgm:pt modelId="{2E9B381F-7F92-4C81-AFA5-FE9B40E02218}" type="sibTrans" cxnId="{351523A2-D9A7-4D3E-8770-2A86B4B837A6}">
      <dgm:prSet/>
      <dgm:spPr/>
      <dgm:t>
        <a:bodyPr/>
        <a:lstStyle/>
        <a:p>
          <a:endParaRPr lang="ru-RU"/>
        </a:p>
      </dgm:t>
    </dgm:pt>
    <dgm:pt modelId="{8D00A020-D5D2-4728-91D3-A03F0A57751D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3DB568C0-059A-49C5-9236-5285460D9334}" type="parTrans" cxnId="{E7295BF7-2F01-488C-976A-76A4BF937C0E}">
      <dgm:prSet/>
      <dgm:spPr/>
      <dgm:t>
        <a:bodyPr/>
        <a:lstStyle/>
        <a:p>
          <a:endParaRPr lang="ru-RU"/>
        </a:p>
      </dgm:t>
    </dgm:pt>
    <dgm:pt modelId="{1E7B4009-D6B2-4CFB-9352-ED7FB925C954}" type="sibTrans" cxnId="{E7295BF7-2F01-488C-976A-76A4BF937C0E}">
      <dgm:prSet/>
      <dgm:spPr/>
      <dgm:t>
        <a:bodyPr/>
        <a:lstStyle/>
        <a:p>
          <a:endParaRPr lang="ru-RU"/>
        </a:p>
      </dgm:t>
    </dgm:pt>
    <dgm:pt modelId="{B2800724-02AD-40D6-B85F-2628CEC28853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6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7FD1D063-101B-4558-B9B7-311C5DEF4527}" type="parTrans" cxnId="{4CAF409D-E947-4E00-8027-C33CB950BF1D}">
      <dgm:prSet/>
      <dgm:spPr/>
      <dgm:t>
        <a:bodyPr/>
        <a:lstStyle/>
        <a:p>
          <a:endParaRPr lang="ru-RU"/>
        </a:p>
      </dgm:t>
    </dgm:pt>
    <dgm:pt modelId="{0326848C-C174-4F5E-ACA9-7EFA13729450}" type="sibTrans" cxnId="{4CAF409D-E947-4E00-8027-C33CB950BF1D}">
      <dgm:prSet/>
      <dgm:spPr/>
      <dgm:t>
        <a:bodyPr/>
        <a:lstStyle/>
        <a:p>
          <a:endParaRPr lang="ru-RU"/>
        </a:p>
      </dgm:t>
    </dgm:pt>
    <dgm:pt modelId="{E69E730E-4E1D-4E2D-96DB-24AA07AD7486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BC942FC6-80F4-4B28-B488-E72E419E3847}" type="parTrans" cxnId="{330096B2-7271-4D16-AFA3-1746481309E3}">
      <dgm:prSet/>
      <dgm:spPr/>
      <dgm:t>
        <a:bodyPr/>
        <a:lstStyle/>
        <a:p>
          <a:endParaRPr lang="ru-RU"/>
        </a:p>
      </dgm:t>
    </dgm:pt>
    <dgm:pt modelId="{4CBD1B74-7978-4B78-A195-110AA6160582}" type="sibTrans" cxnId="{330096B2-7271-4D16-AFA3-1746481309E3}">
      <dgm:prSet/>
      <dgm:spPr/>
      <dgm:t>
        <a:bodyPr/>
        <a:lstStyle/>
        <a:p>
          <a:endParaRPr lang="ru-RU"/>
        </a:p>
      </dgm:t>
    </dgm:pt>
    <dgm:pt modelId="{C6D03FB3-6ECB-4998-BE70-618948E4C868}" type="pres">
      <dgm:prSet presAssocID="{FE8360F0-13B0-4562-9170-9E3E499123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F7DEE-4B30-4AF7-A5FF-6C227A36208F}" type="pres">
      <dgm:prSet presAssocID="{258ED272-3CD2-4C12-87DA-E07FEB250EB1}" presName="composite" presStyleCnt="0"/>
      <dgm:spPr/>
      <dgm:t>
        <a:bodyPr/>
        <a:lstStyle/>
        <a:p>
          <a:endParaRPr lang="ru-RU"/>
        </a:p>
      </dgm:t>
    </dgm:pt>
    <dgm:pt modelId="{F255659B-E806-4253-B160-07D619FA4071}" type="pres">
      <dgm:prSet presAssocID="{258ED272-3CD2-4C12-87DA-E07FEB250EB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8C53B-CEFB-4748-BA93-0B5E5AC21383}" type="pres">
      <dgm:prSet presAssocID="{258ED272-3CD2-4C12-87DA-E07FEB250EB1}" presName="descendantText" presStyleLbl="alignAcc1" presStyleIdx="0" presStyleCnt="1" custScaleY="203038" custLinFactNeighborX="6765" custLinFactNeighborY="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157305-73A7-4EFE-9B99-1956A6D88952}" type="presOf" srcId="{258ED272-3CD2-4C12-87DA-E07FEB250EB1}" destId="{F255659B-E806-4253-B160-07D619FA4071}" srcOrd="0" destOrd="0" presId="urn:microsoft.com/office/officeart/2005/8/layout/chevron2"/>
    <dgm:cxn modelId="{78F22491-BCAF-48D8-9E6E-6AC8E3720BEA}" srcId="{258ED272-3CD2-4C12-87DA-E07FEB250EB1}" destId="{F14D4812-43C9-4190-A470-D646ADD57AE2}" srcOrd="4" destOrd="0" parTransId="{95CD8C57-AC50-459C-9515-19CAD99B9FFF}" sibTransId="{3F5A155B-4AC2-4E2F-ACD9-D135D3F9B769}"/>
    <dgm:cxn modelId="{351523A2-D9A7-4D3E-8770-2A86B4B837A6}" srcId="{258ED272-3CD2-4C12-87DA-E07FEB250EB1}" destId="{5EC022ED-DED7-46EC-9B9E-70E255F85E4F}" srcOrd="6" destOrd="0" parTransId="{16C5CAB7-2BE6-49E2-A615-6AB3DE7DAE42}" sibTransId="{2E9B381F-7F92-4C81-AFA5-FE9B40E02218}"/>
    <dgm:cxn modelId="{BCC88781-3860-4324-A31F-A9E8917A9C56}" type="presOf" srcId="{8D00A020-D5D2-4728-91D3-A03F0A57751D}" destId="{D278C53B-CEFB-4748-BA93-0B5E5AC21383}" srcOrd="0" destOrd="1" presId="urn:microsoft.com/office/officeart/2005/8/layout/chevron2"/>
    <dgm:cxn modelId="{B7AAC202-9703-45AF-8704-6E9DB544182E}" srcId="{258ED272-3CD2-4C12-87DA-E07FEB250EB1}" destId="{C1D03200-F847-4C85-BDE1-75313FF1AC7C}" srcOrd="0" destOrd="0" parTransId="{AA9921B5-EE27-4001-BEF2-C9E3ED987961}" sibTransId="{616F80F5-76C2-4BCE-A332-268420D294BD}"/>
    <dgm:cxn modelId="{2975CB99-46F0-4FC8-986B-785E1A62DFCA}" srcId="{FE8360F0-13B0-4562-9170-9E3E499123EA}" destId="{258ED272-3CD2-4C12-87DA-E07FEB250EB1}" srcOrd="0" destOrd="0" parTransId="{C8F70628-794D-472D-A2AE-74BD3496291B}" sibTransId="{E3984BE5-749D-4CC0-990C-9F74C0DF07D4}"/>
    <dgm:cxn modelId="{330096B2-7271-4D16-AFA3-1746481309E3}" srcId="{258ED272-3CD2-4C12-87DA-E07FEB250EB1}" destId="{E69E730E-4E1D-4E2D-96DB-24AA07AD7486}" srcOrd="5" destOrd="0" parTransId="{BC942FC6-80F4-4B28-B488-E72E419E3847}" sibTransId="{4CBD1B74-7978-4B78-A195-110AA6160582}"/>
    <dgm:cxn modelId="{E7295BF7-2F01-488C-976A-76A4BF937C0E}" srcId="{258ED272-3CD2-4C12-87DA-E07FEB250EB1}" destId="{8D00A020-D5D2-4728-91D3-A03F0A57751D}" srcOrd="1" destOrd="0" parTransId="{3DB568C0-059A-49C5-9236-5285460D9334}" sibTransId="{1E7B4009-D6B2-4CFB-9352-ED7FB925C954}"/>
    <dgm:cxn modelId="{13AAB19B-6777-4390-A653-2775962A5B3B}" type="presOf" srcId="{FE8360F0-13B0-4562-9170-9E3E499123EA}" destId="{C6D03FB3-6ECB-4998-BE70-618948E4C868}" srcOrd="0" destOrd="0" presId="urn:microsoft.com/office/officeart/2005/8/layout/chevron2"/>
    <dgm:cxn modelId="{516E3621-77B2-4492-941E-2E337DFAA148}" type="presOf" srcId="{E69E730E-4E1D-4E2D-96DB-24AA07AD7486}" destId="{D278C53B-CEFB-4748-BA93-0B5E5AC21383}" srcOrd="0" destOrd="5" presId="urn:microsoft.com/office/officeart/2005/8/layout/chevron2"/>
    <dgm:cxn modelId="{88BB07A7-3F34-47DE-9AF5-FD8EE67E90BA}" type="presOf" srcId="{433AB18F-C2AD-428A-AAAD-8C84C0C60C52}" destId="{D278C53B-CEFB-4748-BA93-0B5E5AC21383}" srcOrd="0" destOrd="2" presId="urn:microsoft.com/office/officeart/2005/8/layout/chevron2"/>
    <dgm:cxn modelId="{6F824AC3-D6D4-47D9-B25F-E671013413F3}" srcId="{258ED272-3CD2-4C12-87DA-E07FEB250EB1}" destId="{433AB18F-C2AD-428A-AAAD-8C84C0C60C52}" srcOrd="2" destOrd="0" parTransId="{0ACD8D89-3CAE-4EC8-A600-804559065776}" sibTransId="{414660A8-6304-4783-B658-F83EA3B6279C}"/>
    <dgm:cxn modelId="{4CAF409D-E947-4E00-8027-C33CB950BF1D}" srcId="{258ED272-3CD2-4C12-87DA-E07FEB250EB1}" destId="{B2800724-02AD-40D6-B85F-2628CEC28853}" srcOrd="3" destOrd="0" parTransId="{7FD1D063-101B-4558-B9B7-311C5DEF4527}" sibTransId="{0326848C-C174-4F5E-ACA9-7EFA13729450}"/>
    <dgm:cxn modelId="{F4F3E116-6293-4F5E-AB42-CEBCFFD1E64E}" type="presOf" srcId="{C1D03200-F847-4C85-BDE1-75313FF1AC7C}" destId="{D278C53B-CEFB-4748-BA93-0B5E5AC21383}" srcOrd="0" destOrd="0" presId="urn:microsoft.com/office/officeart/2005/8/layout/chevron2"/>
    <dgm:cxn modelId="{2DE6A863-FBE8-4447-9F3F-0D4D4CA57229}" type="presOf" srcId="{B2800724-02AD-40D6-B85F-2628CEC28853}" destId="{D278C53B-CEFB-4748-BA93-0B5E5AC21383}" srcOrd="0" destOrd="3" presId="urn:microsoft.com/office/officeart/2005/8/layout/chevron2"/>
    <dgm:cxn modelId="{1540359A-C087-451D-8FB0-483200209C1B}" type="presOf" srcId="{F14D4812-43C9-4190-A470-D646ADD57AE2}" destId="{D278C53B-CEFB-4748-BA93-0B5E5AC21383}" srcOrd="0" destOrd="4" presId="urn:microsoft.com/office/officeart/2005/8/layout/chevron2"/>
    <dgm:cxn modelId="{E33B8C88-B209-46BD-AD3C-B5BA46A274B4}" type="presOf" srcId="{5EC022ED-DED7-46EC-9B9E-70E255F85E4F}" destId="{D278C53B-CEFB-4748-BA93-0B5E5AC21383}" srcOrd="0" destOrd="6" presId="urn:microsoft.com/office/officeart/2005/8/layout/chevron2"/>
    <dgm:cxn modelId="{A93D6CDB-65C2-48DB-AEEB-30A040BAF7B4}" type="presParOf" srcId="{C6D03FB3-6ECB-4998-BE70-618948E4C868}" destId="{391F7DEE-4B30-4AF7-A5FF-6C227A36208F}" srcOrd="0" destOrd="0" presId="urn:microsoft.com/office/officeart/2005/8/layout/chevron2"/>
    <dgm:cxn modelId="{1474A0AD-777A-465B-B7DB-E65B8F1230C3}" type="presParOf" srcId="{391F7DEE-4B30-4AF7-A5FF-6C227A36208F}" destId="{F255659B-E806-4253-B160-07D619FA4071}" srcOrd="0" destOrd="0" presId="urn:microsoft.com/office/officeart/2005/8/layout/chevron2"/>
    <dgm:cxn modelId="{FA68A603-4966-45E1-8F47-CB9EC64A9C52}" type="presParOf" srcId="{391F7DEE-4B30-4AF7-A5FF-6C227A36208F}" destId="{D278C53B-CEFB-4748-BA93-0B5E5AC213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5659B-E806-4253-B160-07D619FA4071}">
      <dsp:nvSpPr>
        <dsp:cNvPr id="0" name=""/>
        <dsp:cNvSpPr/>
      </dsp:nvSpPr>
      <dsp:spPr>
        <a:xfrm rot="5400000">
          <a:off x="-549690" y="1815576"/>
          <a:ext cx="3664606" cy="25652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548497"/>
        <a:ext cx="2565224" cy="1099382"/>
      </dsp:txXfrm>
    </dsp:sp>
    <dsp:sp modelId="{D278C53B-CEFB-4748-BA93-0B5E5AC21383}">
      <dsp:nvSpPr>
        <dsp:cNvPr id="0" name=""/>
        <dsp:cNvSpPr/>
      </dsp:nvSpPr>
      <dsp:spPr>
        <a:xfrm rot="5400000">
          <a:off x="3003623" y="-366401"/>
          <a:ext cx="4838896" cy="5715695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kern="12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sp:txBody>
      <dsp:txXfrm rot="-5400000">
        <a:off x="2565224" y="308213"/>
        <a:ext cx="5479480" cy="436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 flipV="1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0.84975</cdr:x>
      <cdr:y>0.26984</cdr:y>
    </cdr:from>
    <cdr:to>
      <cdr:x>0.96086</cdr:x>
      <cdr:y>0.34796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7466646" y="1214446"/>
          <a:ext cx="976309" cy="351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0.82466</cdr:x>
      <cdr:y>0.39063</cdr:y>
    </cdr:from>
    <cdr:to>
      <cdr:x>1</cdr:x>
      <cdr:y>0.51563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6786610" y="1785950"/>
          <a:ext cx="1442978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0.87674</cdr:x>
      <cdr:y>0.45313</cdr:y>
    </cdr:from>
    <cdr:to>
      <cdr:x>0.98785</cdr:x>
      <cdr:y>0.5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7215238" y="2071702"/>
          <a:ext cx="91440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0.82185</cdr:x>
      <cdr:y>0.7971</cdr:y>
    </cdr:from>
    <cdr:to>
      <cdr:x>0.96074</cdr:x>
      <cdr:y>0.91898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7308304" y="3960440"/>
          <a:ext cx="1235076" cy="605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0.23438</cdr:y>
    </cdr:from>
    <cdr:to>
      <cdr:x>0.24306</cdr:x>
      <cdr:y>0.38751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0" y="1071570"/>
          <a:ext cx="2000286" cy="7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0.10417</cdr:x>
      <cdr:y>0.14063</cdr:y>
    </cdr:from>
    <cdr:to>
      <cdr:x>0.34722</cdr:x>
      <cdr:y>0.21875</cdr:y>
    </cdr:to>
    <cdr:sp macro="" textlink="">
      <cdr:nvSpPr>
        <cdr:cNvPr id="43" name="TextBox 42"/>
        <cdr:cNvSpPr txBox="1"/>
      </cdr:nvSpPr>
      <cdr:spPr>
        <a:xfrm xmlns:a="http://schemas.openxmlformats.org/drawingml/2006/main">
          <a:off x="857256" y="642942"/>
          <a:ext cx="200026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0.47743</cdr:x>
      <cdr:y>0.10938</cdr:y>
    </cdr:from>
    <cdr:to>
      <cdr:x>0.74653</cdr:x>
      <cdr:y>0.20313</cdr:y>
    </cdr:to>
    <cdr:sp macro="" textlink="">
      <cdr:nvSpPr>
        <cdr:cNvPr id="51" name="TextBox 50"/>
        <cdr:cNvSpPr txBox="1"/>
      </cdr:nvSpPr>
      <cdr:spPr>
        <a:xfrm xmlns:a="http://schemas.openxmlformats.org/drawingml/2006/main">
          <a:off x="3929090" y="500066"/>
          <a:ext cx="221458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0.61131</cdr:x>
      <cdr:y>0.89189</cdr:y>
    </cdr:from>
    <cdr:to>
      <cdr:x>0.61131</cdr:x>
      <cdr:y>0.89189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5436096" y="4752528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0.82995</cdr:x>
      <cdr:y>0.89189</cdr:y>
    </cdr:from>
    <cdr:to>
      <cdr:x>0.83805</cdr:x>
      <cdr:y>0.90541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 flipV="1">
          <a:off x="7380312" y="4752528"/>
          <a:ext cx="72008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0.68098</cdr:x>
      <cdr:y>0.68222</cdr:y>
    </cdr:from>
    <cdr:to>
      <cdr:x>0.76064</cdr:x>
      <cdr:y>0.7366</cdr:y>
    </cdr:to>
    <cdr:sp macro="" textlink="">
      <cdr:nvSpPr>
        <cdr:cNvPr id="40" name="Прямоугольник 39"/>
        <cdr:cNvSpPr/>
      </cdr:nvSpPr>
      <cdr:spPr>
        <a:xfrm xmlns:a="http://schemas.openxmlformats.org/drawingml/2006/main">
          <a:off x="6246926" y="3868135"/>
          <a:ext cx="730774" cy="30833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0,15%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0.68215</cdr:x>
      <cdr:y>0.889</cdr:y>
    </cdr:from>
    <cdr:to>
      <cdr:x>0.76313</cdr:x>
      <cdr:y>0.94306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 flipH="1">
          <a:off x="6257620" y="5040560"/>
          <a:ext cx="742864" cy="30651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/>
            <a:t>9,7</a:t>
          </a:r>
          <a:r>
            <a:rPr lang="ru-RU" sz="1600" dirty="0" smtClean="0"/>
            <a:t>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0.65553</cdr:x>
      <cdr:y>0.89019</cdr:y>
    </cdr:from>
    <cdr:to>
      <cdr:x>0.68215</cdr:x>
      <cdr:y>0.91603</cdr:y>
    </cdr:to>
    <cdr:cxnSp macro="">
      <cdr:nvCxnSpPr>
        <cdr:cNvPr id="19" name="Прямая соединительная линия 18"/>
        <cdr:cNvCxnSpPr>
          <a:endCxn xmlns:a="http://schemas.openxmlformats.org/drawingml/2006/main" id="4" idx="3"/>
        </cdr:cNvCxnSpPr>
      </cdr:nvCxnSpPr>
      <cdr:spPr>
        <a:xfrm xmlns:a="http://schemas.openxmlformats.org/drawingml/2006/main">
          <a:off x="6013423" y="5047307"/>
          <a:ext cx="244197" cy="14651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0.47417</cdr:x>
      <cdr:y>0.89333</cdr:y>
    </cdr:from>
    <cdr:to>
      <cdr:x>0.54085</cdr:x>
      <cdr:y>0.96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4349766" y="4824536"/>
          <a:ext cx="611710" cy="3600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/>
            <a:t>2,1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0.68909</cdr:x>
      <cdr:y>0.6326</cdr:y>
    </cdr:from>
    <cdr:to>
      <cdr:x>0.76064</cdr:x>
      <cdr:y>0.6858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6321322" y="3586793"/>
          <a:ext cx="656378" cy="30163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13,2%8,9</a:t>
          </a:r>
          <a:endParaRPr lang="ru-RU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C6F6F-3742-4913-8843-F8103E20857B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6D2B-43D1-4F6F-8C56-22ACFBBB4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8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0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23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793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82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F58005-3AE5-44B3-8CAD-B47640C5BD9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8062912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Администрация Березовского сельского поселения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908720"/>
            <a:ext cx="8062912" cy="173001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 Исполнение бюджета Березовского сельского поселения  Даниловского муниципального района за 9 месяцев 2024 года 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Georgia" panose="02040502050405090303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47664" y="2492896"/>
            <a:ext cx="6264696" cy="4149079"/>
            <a:chOff x="1506900" y="3596338"/>
            <a:chExt cx="5644580" cy="2974138"/>
          </a:xfrm>
        </p:grpSpPr>
        <p:pic>
          <p:nvPicPr>
            <p:cNvPr id="5" name="Picture 4" descr="http://www.oclegaldefense.com/wp-content/uploads/2014/10/474209955-1024x9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046" y="3596338"/>
              <a:ext cx="3726381" cy="297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трелка вправо 5"/>
            <p:cNvSpPr/>
            <p:nvPr/>
          </p:nvSpPr>
          <p:spPr>
            <a:xfrm rot="2406975">
              <a:off x="1506900" y="4815516"/>
              <a:ext cx="1402443" cy="640320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Доходы</a:t>
              </a:r>
            </a:p>
          </p:txBody>
        </p:sp>
        <p:sp>
          <p:nvSpPr>
            <p:cNvPr id="7" name="Стрелка вправо 6"/>
            <p:cNvSpPr/>
            <p:nvPr/>
          </p:nvSpPr>
          <p:spPr>
            <a:xfrm rot="19194371">
              <a:off x="5760627" y="4870201"/>
              <a:ext cx="1390853" cy="589559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Расходы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851920" y="6237312"/>
              <a:ext cx="1140118" cy="285258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Бюджет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268447"/>
              </p:ext>
            </p:extLst>
          </p:nvPr>
        </p:nvGraphicFramePr>
        <p:xfrm>
          <a:off x="764449" y="2780928"/>
          <a:ext cx="793490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Мониторинг расходов на содержание органов местного самоуправления за 9 месяцев 2024 года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551844"/>
              </p:ext>
            </p:extLst>
          </p:nvPr>
        </p:nvGraphicFramePr>
        <p:xfrm>
          <a:off x="467544" y="1556792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утвержденных Главой Березовского сельского поселения основных направлений бюджетной и налоговой политики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64496"/>
          </a:xfrm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Налог на доходы физических лиц – 10%                   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Единый сельскохозяйственный налог – 50%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Налог на имущество физических лиц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Земельный налог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Доходы от сдачи в аренду имущества, находящегося в оперативном управлении поселений – </a:t>
            </a:r>
            <a:r>
              <a:rPr lang="ru-RU" sz="1600" dirty="0">
                <a:latin typeface="Arial Black" panose="020B0A04020102020204" pitchFamily="34" charset="0"/>
              </a:rPr>
              <a:t>5</a:t>
            </a:r>
            <a:r>
              <a:rPr lang="ru-RU" sz="1600" dirty="0" smtClean="0">
                <a:latin typeface="Arial Black" panose="020B0A04020102020204" pitchFamily="34" charset="0"/>
              </a:rPr>
              <a:t>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 от реализации имущества, находящегося в собственности поселений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Денежные взыскания (штрафы), установленные законами субъектов РФ за несоблюдение муниципальных правовых актов, зачисляемые в бюджеты поселений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Государственная пошлина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Прочие неналоговые доходы – 100%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Наполняемость местного бюджета от установленных нормативов отчислений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857910"/>
            <a:ext cx="3312368" cy="5629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3528392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32296" y="288124"/>
            <a:ext cx="4752528" cy="1418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ДОХОДЫ БЮДЖЕТА</a:t>
            </a:r>
            <a:endParaRPr lang="ru-RU" sz="4000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331640" y="1857910"/>
            <a:ext cx="6552728" cy="792088"/>
          </a:xfrm>
          <a:prstGeom prst="downArrow">
            <a:avLst>
              <a:gd name="adj1" fmla="val 50000"/>
              <a:gd name="adj2" fmla="val 534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547664" y="256490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27137" y="305410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54462" y="2598854"/>
            <a:ext cx="432048" cy="10670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2136" y="4219086"/>
            <a:ext cx="2971752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03848" y="4893757"/>
            <a:ext cx="2736304" cy="14875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Неналоговые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24128" y="4219086"/>
            <a:ext cx="3024336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Безвозмездные поступления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435755" y="371969"/>
            <a:ext cx="6627579" cy="2154227"/>
            <a:chOff x="1513318" y="1124744"/>
            <a:chExt cx="6902444" cy="285293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13318" y="1124744"/>
              <a:ext cx="6659082" cy="2852936"/>
              <a:chOff x="1513318" y="1124744"/>
              <a:chExt cx="6659082" cy="2852936"/>
            </a:xfrm>
          </p:grpSpPr>
          <p:pic>
            <p:nvPicPr>
              <p:cNvPr id="9" name="Picture 2" descr="http://clipart-library.com/img/527316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318" y="1268760"/>
                <a:ext cx="6659082" cy="2708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275856" y="1660738"/>
                <a:ext cx="1122460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Доходы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20072" y="1660738"/>
                <a:ext cx="1296144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Расходы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55976" y="1124744"/>
                <a:ext cx="9361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8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879066" y="2492897"/>
              <a:ext cx="1354286" cy="774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7627,6</a:t>
              </a:r>
              <a:endParaRPr lang="ru-RU" sz="32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300192" y="2492895"/>
              <a:ext cx="2115570" cy="774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7810,5	</a:t>
              </a:r>
              <a:endParaRPr lang="ru-RU" sz="32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187624" y="764704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0"/>
            <a:ext cx="8748464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Book Antiqua" panose="02040602050305030304" pitchFamily="18" charset="0"/>
              </a:rPr>
              <a:t>Основные параметры бюджета Березовского сельского поселения за 9 месяцев  2024 года</a:t>
            </a:r>
            <a:endParaRPr lang="ru-RU" sz="2400" b="1" i="1" dirty="0">
              <a:latin typeface="Book Antiqua" panose="0204060205030503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36914" y="3530550"/>
            <a:ext cx="3490797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36914" y="219298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доходы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физ.лиц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66697" y="5399166"/>
            <a:ext cx="3439416" cy="738664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от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имущества муниципальной и государственной собственности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136914" y="4953671"/>
            <a:ext cx="3482614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пошлина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36914" y="4249622"/>
            <a:ext cx="3498982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Денежные взыскания, штрафы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848014" y="2767876"/>
            <a:ext cx="3236437" cy="338554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оборона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820584" y="3846605"/>
            <a:ext cx="3236438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826528" y="4251353"/>
            <a:ext cx="3190406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820584" y="2318930"/>
            <a:ext cx="3236438" cy="338554"/>
          </a:xfrm>
          <a:prstGeom prst="rect">
            <a:avLst/>
          </a:prstGeom>
          <a:solidFill>
            <a:srgbClr val="00EE6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826851" y="4767444"/>
            <a:ext cx="3233816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 rot="10800000" flipV="1">
            <a:off x="4836892" y="5226714"/>
            <a:ext cx="3258683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919246" y="3140832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1006,2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983808" y="2277511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789,4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917627" y="4976572"/>
            <a:ext cx="61445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4,7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3968741" y="4267008"/>
            <a:ext cx="69041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0" name="Прямая со стрелкой 139"/>
          <p:cNvCxnSpPr>
            <a:stCxn id="268" idx="3"/>
            <a:endCxn id="280" idx="1"/>
          </p:cNvCxnSpPr>
          <p:nvPr/>
        </p:nvCxnSpPr>
        <p:spPr>
          <a:xfrm flipV="1">
            <a:off x="3576330" y="6319151"/>
            <a:ext cx="392411" cy="1638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123" idx="3"/>
            <a:endCxn id="136" idx="1"/>
          </p:cNvCxnSpPr>
          <p:nvPr/>
        </p:nvCxnSpPr>
        <p:spPr>
          <a:xfrm>
            <a:off x="3619528" y="2331488"/>
            <a:ext cx="364280" cy="999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3604696" y="3277590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stCxn id="125" idx="3"/>
            <a:endCxn id="137" idx="1"/>
          </p:cNvCxnSpPr>
          <p:nvPr/>
        </p:nvCxnSpPr>
        <p:spPr>
          <a:xfrm>
            <a:off x="3619528" y="5107560"/>
            <a:ext cx="298099" cy="229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угольник 145"/>
          <p:cNvSpPr/>
          <p:nvPr/>
        </p:nvSpPr>
        <p:spPr>
          <a:xfrm>
            <a:off x="8209517" y="2820613"/>
            <a:ext cx="702873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75,7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8392539" y="3276838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54,2</a:t>
            </a:r>
          </a:p>
        </p:txBody>
      </p:sp>
      <p:sp>
        <p:nvSpPr>
          <p:cNvPr id="148" name="Прямоугольник 147"/>
          <p:cNvSpPr/>
          <p:nvPr/>
        </p:nvSpPr>
        <p:spPr>
          <a:xfrm>
            <a:off x="8384257" y="4175844"/>
            <a:ext cx="71819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1346,3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8267170" y="2371110"/>
            <a:ext cx="7742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3482,5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8355441" y="4648816"/>
            <a:ext cx="7181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8339318" y="5107560"/>
            <a:ext cx="73352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1750,4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3" name="Прямая со стрелкой 152"/>
          <p:cNvCxnSpPr>
            <a:stCxn id="128" idx="3"/>
            <a:endCxn id="146" idx="1"/>
          </p:cNvCxnSpPr>
          <p:nvPr/>
        </p:nvCxnSpPr>
        <p:spPr>
          <a:xfrm>
            <a:off x="8084451" y="2937153"/>
            <a:ext cx="125066" cy="3734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130" idx="3"/>
            <a:endCxn id="148" idx="1"/>
          </p:cNvCxnSpPr>
          <p:nvPr/>
        </p:nvCxnSpPr>
        <p:spPr>
          <a:xfrm flipV="1">
            <a:off x="8016934" y="4329733"/>
            <a:ext cx="367323" cy="755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>
            <a:stCxn id="131" idx="3"/>
            <a:endCxn id="149" idx="1"/>
          </p:cNvCxnSpPr>
          <p:nvPr/>
        </p:nvCxnSpPr>
        <p:spPr>
          <a:xfrm>
            <a:off x="8057022" y="2488207"/>
            <a:ext cx="210148" cy="367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>
            <a:stCxn id="133" idx="3"/>
            <a:endCxn id="151" idx="1"/>
          </p:cNvCxnSpPr>
          <p:nvPr/>
        </p:nvCxnSpPr>
        <p:spPr>
          <a:xfrm flipV="1">
            <a:off x="8060667" y="4802705"/>
            <a:ext cx="294774" cy="1032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>
            <a:stCxn id="134" idx="1"/>
          </p:cNvCxnSpPr>
          <p:nvPr/>
        </p:nvCxnSpPr>
        <p:spPr>
          <a:xfrm>
            <a:off x="8095575" y="5365214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136914" y="6329065"/>
            <a:ext cx="3439416" cy="307777"/>
          </a:xfrm>
          <a:prstGeom prst="rect">
            <a:avLst/>
          </a:prstGeom>
          <a:solidFill>
            <a:srgbClr val="00DA63"/>
          </a:solidFill>
          <a:ln w="9525" cmpd="thinThick"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79" name="Прямоугольник 278"/>
          <p:cNvSpPr/>
          <p:nvPr/>
        </p:nvSpPr>
        <p:spPr>
          <a:xfrm>
            <a:off x="3955249" y="5546407"/>
            <a:ext cx="616793" cy="4571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1040</a:t>
            </a:r>
            <a:endParaRPr lang="ru-RU" dirty="0"/>
          </a:p>
        </p:txBody>
      </p:sp>
      <p:sp>
        <p:nvSpPr>
          <p:cNvPr id="280" name="Прямоугольник 279"/>
          <p:cNvSpPr/>
          <p:nvPr/>
        </p:nvSpPr>
        <p:spPr>
          <a:xfrm>
            <a:off x="3968741" y="6211139"/>
            <a:ext cx="609472" cy="21602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11112</a:t>
            </a:r>
            <a:endParaRPr lang="ru-RU" dirty="0"/>
          </a:p>
        </p:txBody>
      </p:sp>
      <p:sp>
        <p:nvSpPr>
          <p:cNvPr id="294" name="Прямоугольник 293"/>
          <p:cNvSpPr/>
          <p:nvPr/>
        </p:nvSpPr>
        <p:spPr>
          <a:xfrm>
            <a:off x="3955207" y="5546407"/>
            <a:ext cx="75118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1019,7</a:t>
            </a:r>
          </a:p>
        </p:txBody>
      </p:sp>
      <p:sp>
        <p:nvSpPr>
          <p:cNvPr id="296" name="Прямоугольник 295"/>
          <p:cNvSpPr/>
          <p:nvPr/>
        </p:nvSpPr>
        <p:spPr>
          <a:xfrm rot="10800000" flipV="1">
            <a:off x="3933475" y="6114558"/>
            <a:ext cx="71740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3252,6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 flipH="1">
            <a:off x="4820584" y="5733256"/>
            <a:ext cx="3190410" cy="276999"/>
          </a:xfrm>
          <a:prstGeom prst="rect">
            <a:avLst/>
          </a:prstGeom>
          <a:solidFill>
            <a:srgbClr val="00E26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41005" y="258528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Доходы от уплаты акцизов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33475" y="2708398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791,9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3604696" y="2701644"/>
            <a:ext cx="324380" cy="90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151724" y="305256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Единый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сельскохоз.налог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939244" y="3561326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752,2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3646900" y="4343658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3641780" y="3675981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8369967" y="5761875"/>
            <a:ext cx="659132" cy="24158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155,9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 smtClean="0"/>
              <a:t>1</a:t>
            </a:r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4820404" y="3277590"/>
            <a:ext cx="3236438" cy="461665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безопасность и правоохранительная деятельность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359323" y="3798913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116,9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8034285" y="3465923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8362939" y="3798912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936,3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 flipV="1">
            <a:off x="8095575" y="3975465"/>
            <a:ext cx="351809" cy="615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8097535" y="5880646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3636563" y="5676251"/>
            <a:ext cx="364045" cy="24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9000"/>
                            </p:stCondLst>
                            <p:childTnLst>
                              <p:par>
                                <p:cTn id="2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1500"/>
                            </p:stCondLst>
                            <p:childTnLst>
                              <p:par>
                                <p:cTn id="2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2500"/>
                            </p:stCondLst>
                            <p:childTnLst>
                              <p:par>
                                <p:cTn id="2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3500"/>
                            </p:stCondLst>
                            <p:childTnLst>
                              <p:par>
                                <p:cTn id="2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4500"/>
                            </p:stCondLst>
                            <p:childTnLst>
                              <p:par>
                                <p:cTn id="2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5500"/>
                            </p:stCondLst>
                            <p:childTnLst>
                              <p:par>
                                <p:cTn id="2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7500"/>
                            </p:stCondLst>
                            <p:childTnLst>
                              <p:par>
                                <p:cTn id="2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8000"/>
                            </p:stCondLst>
                            <p:childTnLst>
                              <p:par>
                                <p:cTn id="2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26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46" grpId="0" animBg="1"/>
      <p:bldP spid="147" grpId="0" animBg="1"/>
      <p:bldP spid="148" grpId="0" animBg="1"/>
      <p:bldP spid="149" grpId="0" animBg="1"/>
      <p:bldP spid="151" grpId="0" animBg="1"/>
      <p:bldP spid="152" grpId="0" animBg="1"/>
      <p:bldP spid="294" grpId="0" animBg="1"/>
      <p:bldP spid="296" grpId="0" animBg="1"/>
      <p:bldP spid="68" grpId="0" animBg="1"/>
      <p:bldP spid="72" grpId="0" animBg="1"/>
      <p:bldP spid="60" grpId="0" animBg="1"/>
      <p:bldP spid="65" grpId="0" animBg="1"/>
      <p:bldP spid="75" grpId="0" animBg="1"/>
      <p:bldP spid="78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158279"/>
              </p:ext>
            </p:extLst>
          </p:nvPr>
        </p:nvGraphicFramePr>
        <p:xfrm>
          <a:off x="457200" y="1591056"/>
          <a:ext cx="8686800" cy="493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доходов бюджета 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Березовского сельского поселения за 9 месяцев 2024 года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(тыс. руб.)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16655"/>
              </p:ext>
            </p:extLst>
          </p:nvPr>
        </p:nvGraphicFramePr>
        <p:xfrm>
          <a:off x="-29436" y="1196752"/>
          <a:ext cx="9173435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890" y="11663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налоговых и неналоговых доходов бюджета Березовского сельского поселения за 9 месяцев 2024 год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601040"/>
              </p:ext>
            </p:extLst>
          </p:nvPr>
        </p:nvGraphicFramePr>
        <p:xfrm>
          <a:off x="899592" y="2276872"/>
          <a:ext cx="7272808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87220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Структура безвозмездных поступлений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из бюджетов других уровней </a:t>
            </a:r>
            <a:r>
              <a:rPr lang="ru-RU" sz="3600" b="1" dirty="0" smtClean="0"/>
              <a:t>за 9 месяцев 2024 года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3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341404"/>
              </p:ext>
            </p:extLst>
          </p:nvPr>
        </p:nvGraphicFramePr>
        <p:xfrm>
          <a:off x="500034" y="185736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Сравнительный анализ расходов Березовского сельского поселения на жилищно-коммунальное хозяйство за 9 месяцев 2024 года к 9 месяцам 2023г.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4867</TotalTime>
  <Words>370</Words>
  <Application>Microsoft Office PowerPoint</Application>
  <PresentationFormat>Экран (4:3)</PresentationFormat>
  <Paragraphs>104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 Black</vt:lpstr>
      <vt:lpstr>Book Antiqua</vt:lpstr>
      <vt:lpstr>Bookman Old Style</vt:lpstr>
      <vt:lpstr>Calibri</vt:lpstr>
      <vt:lpstr>Candara</vt:lpstr>
      <vt:lpstr>Georgia</vt:lpstr>
      <vt:lpstr>Symbol</vt:lpstr>
      <vt:lpstr>Times New Roman</vt:lpstr>
      <vt:lpstr>Волна</vt:lpstr>
      <vt:lpstr>Администрация Березовского сельского поселения</vt:lpstr>
      <vt:lpstr>Реализация утвержденных Главой Березовского сельского поселения основных направлений бюджетной и налоговой политики</vt:lpstr>
      <vt:lpstr>Наполняемость местного бюджета от установленных нормативов отчислений </vt:lpstr>
      <vt:lpstr>Презентация PowerPoint</vt:lpstr>
      <vt:lpstr>Презентация PowerPoint</vt:lpstr>
      <vt:lpstr>Динамика доходов бюджета  Березовского сельского поселения за 9 месяцев 2024 года                                                                  (тыс. руб.)</vt:lpstr>
      <vt:lpstr>Объем налоговых и неналоговых доходов бюджета Березовского сельского поселения за 9 месяцев 2024 год </vt:lpstr>
      <vt:lpstr>Структура безвозмездных поступлений из бюджетов других уровней за 9 месяцев 2024 года  </vt:lpstr>
      <vt:lpstr>Сравнительный анализ расходов Березовского сельского поселения на жилищно-коммунальное хозяйство за 9 месяцев 2024 года к 9 месяцам 2023г.</vt:lpstr>
      <vt:lpstr>Мониторинг расходов на содержание органов местного самоуправления за 9 месяцев 2024 года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Семикаракорского городского поселения</dc:title>
  <dc:creator>Admin</dc:creator>
  <cp:lastModifiedBy>Admin</cp:lastModifiedBy>
  <cp:revision>374</cp:revision>
  <cp:lastPrinted>2019-02-27T12:07:20Z</cp:lastPrinted>
  <dcterms:created xsi:type="dcterms:W3CDTF">2014-05-06T11:50:27Z</dcterms:created>
  <dcterms:modified xsi:type="dcterms:W3CDTF">2024-10-15T12:25:41Z</dcterms:modified>
</cp:coreProperties>
</file>