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891"/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92" autoAdjust="0"/>
  </p:normalViewPr>
  <p:slideViewPr>
    <p:cSldViewPr>
      <p:cViewPr varScale="1">
        <p:scale>
          <a:sx n="91" d="100"/>
          <a:sy n="91" d="100"/>
        </p:scale>
        <p:origin x="4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639803302320731E-2"/>
          <c:y val="3.2884594019467923E-2"/>
          <c:w val="0.72345679012345676"/>
          <c:h val="0.735872922134733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strRef>
              <c:f>Лист1!$A$3</c:f>
              <c:strCache>
                <c:ptCount val="1"/>
                <c:pt idx="0">
                  <c:v>Всего доходов</c:v>
                </c:pt>
              </c:strCache>
            </c:strRef>
          </c:cat>
          <c:val>
            <c:numRef>
              <c:f>Лист1!$B$3</c:f>
              <c:numCache>
                <c:formatCode>#,##0.0</c:formatCode>
                <c:ptCount val="1"/>
                <c:pt idx="0">
                  <c:v>10351.9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C6-450D-8DDF-CF4F80853D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marker>
            <c:symbol val="none"/>
          </c:marker>
          <c:cat>
            <c:strRef>
              <c:f>Лист1!$A$3</c:f>
              <c:strCache>
                <c:ptCount val="1"/>
                <c:pt idx="0">
                  <c:v>Всего доходов</c:v>
                </c:pt>
              </c:strCache>
            </c:strRef>
          </c:cat>
          <c:val>
            <c:numRef>
              <c:f>Лист1!$C$3</c:f>
              <c:numCache>
                <c:formatCode>#,##0.0</c:formatCode>
                <c:ptCount val="1"/>
                <c:pt idx="0">
                  <c:v>7714.2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FC6-450D-8DDF-CF4F80853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293056"/>
        <c:axId val="328292272"/>
      </c:lineChart>
      <c:catAx>
        <c:axId val="32829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328292272"/>
        <c:crosses val="autoZero"/>
        <c:auto val="1"/>
        <c:lblAlgn val="ctr"/>
        <c:lblOffset val="100"/>
        <c:noMultiLvlLbl val="0"/>
      </c:catAx>
      <c:valAx>
        <c:axId val="328292272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32829305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85758870418975408"/>
          <c:y val="0.42290223097112867"/>
          <c:w val="0.11392949327097422"/>
          <c:h val="0.19196723239901448"/>
        </c:manualLayout>
      </c:layout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                                Общий</a:t>
            </a:r>
            <a:r>
              <a:rPr lang="ru-RU" baseline="0" dirty="0" smtClean="0"/>
              <a:t> объем доходов </a:t>
            </a:r>
            <a:r>
              <a:rPr lang="ru-RU" baseline="0" dirty="0" smtClean="0"/>
              <a:t>7714,2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15715737888806103"/>
          <c:y val="1.0990627384292059E-2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5194138473157125"/>
          <c:w val="1"/>
          <c:h val="0.43130857884817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40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52E-458F-9CFF-4B366D97E56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852E-458F-9CFF-4B366D97E567}"/>
              </c:ext>
            </c:extLst>
          </c:dPt>
          <c:dPt>
            <c:idx val="3"/>
            <c:bubble3D val="0"/>
            <c:spPr>
              <a:solidFill>
                <a:srgbClr val="CCFF99"/>
              </a:solidFill>
            </c:spPr>
            <c:extLst>
              <c:ext xmlns:c16="http://schemas.microsoft.com/office/drawing/2014/chart" uri="{C3380CC4-5D6E-409C-BE32-E72D297353CC}">
                <c16:uniqueId val="{00000005-852E-458F-9CFF-4B366D97E567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52E-458F-9CFF-4B366D97E567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52E-458F-9CFF-4B366D97E567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852E-458F-9CFF-4B366D97E567}"/>
              </c:ext>
            </c:extLst>
          </c:dPt>
          <c:dPt>
            <c:idx val="8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0D-852E-458F-9CFF-4B366D97E567}"/>
              </c:ext>
            </c:extLst>
          </c:dPt>
          <c:dLbls>
            <c:dLbl>
              <c:idx val="0"/>
              <c:layout>
                <c:manualLayout>
                  <c:x val="-3.9982187697411055E-2"/>
                  <c:y val="2.217878835017474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</a:defRPr>
                    </a:pPr>
                    <a:r>
                      <a:rPr lang="en-US" dirty="0" smtClean="0"/>
                      <a:t>1009</a:t>
                    </a:r>
                    <a:endParaRPr lang="en-US" dirty="0"/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390776737394449E-2"/>
                      <c:h val="7.6100341415631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852E-458F-9CFF-4B366D97E567}"/>
                </c:ext>
              </c:extLst>
            </c:dLbl>
            <c:dLbl>
              <c:idx val="1"/>
              <c:layout>
                <c:manualLayout>
                  <c:x val="-6.5936274245204943E-2"/>
                  <c:y val="-1.71698264757369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410045341681961E-2"/>
                      <c:h val="5.95247299849566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52E-458F-9CFF-4B366D97E56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2E-458F-9CFF-4B366D97E567}"/>
                </c:ext>
              </c:extLst>
            </c:dLbl>
            <c:dLbl>
              <c:idx val="3"/>
              <c:layout>
                <c:manualLayout>
                  <c:x val="-7.2958166706364735E-2"/>
                  <c:y val="-6.31363182773942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1050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52E-458F-9CFF-4B366D97E567}"/>
                </c:ext>
              </c:extLst>
            </c:dLbl>
            <c:dLbl>
              <c:idx val="4"/>
              <c:layout>
                <c:manualLayout>
                  <c:x val="-2.707838533232574E-2"/>
                  <c:y val="-0.1940583929112982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</a:defRPr>
                    </a:pP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98891647774284E-3"/>
                      <c:h val="9.4739848725516815E-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852E-458F-9CFF-4B366D97E567}"/>
                </c:ext>
              </c:extLst>
            </c:dLbl>
            <c:dLbl>
              <c:idx val="5"/>
              <c:layout>
                <c:manualLayout>
                  <c:x val="7.7190043004253986E-2"/>
                  <c:y val="-0.106098361762703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1305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52E-458F-9CFF-4B366D97E567}"/>
                </c:ext>
              </c:extLst>
            </c:dLbl>
            <c:dLbl>
              <c:idx val="6"/>
              <c:layout>
                <c:manualLayout>
                  <c:x val="8.2698599407996815E-2"/>
                  <c:y val="4.67603977120388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</a:defRPr>
                    </a:pPr>
                    <a:r>
                      <a:rPr lang="en-US" dirty="0" smtClean="0"/>
                      <a:t> </a:t>
                    </a:r>
                    <a:r>
                      <a:rPr lang="en-US" dirty="0" smtClean="0"/>
                      <a:t>1044,1</a:t>
                    </a:r>
                    <a:endParaRPr lang="en-US" dirty="0" smtClean="0"/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400402902511435E-2"/>
                      <c:h val="6.9380672256161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52E-458F-9CFF-4B366D97E56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9708206358904806E-2"/>
                      <c:h val="6.80407949174609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52E-458F-9CFF-4B366D97E567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>
                      <a:noFill/>
                    </a:ln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755</c:v>
                </c:pt>
                <c:pt idx="1">
                  <c:v>100</c:v>
                </c:pt>
                <c:pt idx="2">
                  <c:v>12</c:v>
                </c:pt>
                <c:pt idx="3">
                  <c:v>1445</c:v>
                </c:pt>
                <c:pt idx="4">
                  <c:v>20</c:v>
                </c:pt>
                <c:pt idx="5">
                  <c:v>1187</c:v>
                </c:pt>
                <c:pt idx="6">
                  <c:v>1142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52E-458F-9CFF-4B366D97E5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0.11260000000000001</c:v>
                      </c:pt>
                      <c:pt idx="1">
                        <c:v>1.49E-2</c:v>
                      </c:pt>
                      <c:pt idx="2">
                        <c:v>1.8E-3</c:v>
                      </c:pt>
                      <c:pt idx="3">
                        <c:v>0.1759</c:v>
                      </c:pt>
                      <c:pt idx="4">
                        <c:v>3.0000000000000001E-3</c:v>
                      </c:pt>
                      <c:pt idx="5">
                        <c:v>0.17699999999999999</c:v>
                      </c:pt>
                      <c:pt idx="6">
                        <c:v>0.17030000000000001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852E-458F-9CFF-4B366D97E567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52E-458F-9CFF-4B366D97E567}"/>
                  </c:ext>
                </c:extLst>
              </c15:ser>
            </c15:filteredPieSeries>
          </c:ext>
        </c:extLst>
      </c:pie3DChart>
      <c:spPr>
        <a:ln>
          <a:solidFill>
            <a:schemeClr val="bg1"/>
          </a:solidFill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8.4085069106057939E-2"/>
          <c:y val="8.9628569846287115E-2"/>
          <c:w val="0.91400768479771366"/>
          <c:h val="0.380557263397979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37872029620471E-2"/>
          <c:y val="9.1088701298020922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46"/>
            <c:extLst>
              <c:ext xmlns:c16="http://schemas.microsoft.com/office/drawing/2014/chart" uri="{C3380CC4-5D6E-409C-BE32-E72D297353CC}">
                <c16:uniqueId val="{00000000-3D04-4B8A-B9B7-6ED0C09FE7FB}"/>
              </c:ext>
            </c:extLst>
          </c:dPt>
          <c:dLbls>
            <c:dLbl>
              <c:idx val="0"/>
              <c:layout>
                <c:manualLayout>
                  <c:x val="-9.342333800094825E-2"/>
                  <c:y val="-7.2907807858675855E-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2017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57597120671961"/>
                      <c:h val="9.35632010282183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D04-4B8A-B9B7-6ED0C09FE7FB}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149,2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79241580418457E-2"/>
                      <c:h val="9.35632010282183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D04-4B8A-B9B7-6ED0C09FE7FB}"/>
                </c:ext>
              </c:extLst>
            </c:dLbl>
            <c:dLbl>
              <c:idx val="2"/>
              <c:layout>
                <c:manualLayout>
                  <c:x val="8.8121465601731827E-2"/>
                  <c:y val="-5.0402433636431905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29003818057618"/>
                      <c:h val="6.92368779043065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D04-4B8A-B9B7-6ED0C09FE7FB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1931</c:v>
                </c:pt>
                <c:pt idx="1">
                  <c:v>114.6</c:v>
                </c:pt>
                <c:pt idx="2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04-4B8A-B9B7-6ED0C09FE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090555394"/>
          <c:y val="0.24985658553963128"/>
          <c:w val="0.32053573139842528"/>
          <c:h val="0.72032737103284816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365186607588198"/>
          <c:y val="0.128257379416859"/>
          <c:w val="0.78195124851466191"/>
          <c:h val="0.574223082681159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886E-17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1408,4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FA-4401-A694-FA808C57F3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1408.4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FA-4401-A694-FA808C57F385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190500"/>
            </a:sp3d>
          </c:spPr>
          <c:invertIfNegative val="0"/>
          <c:dLbls>
            <c:dLbl>
              <c:idx val="0"/>
              <c:layout>
                <c:manualLayout>
                  <c:x val="1.929018421308442E-2"/>
                  <c:y val="-0.161111111111111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40492855059783E-2"/>
                      <c:h val="0.134805555555555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9FA-4401-A694-FA808C57F3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240.5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FA-4401-A694-FA808C57F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32827928"/>
        <c:axId val="332828320"/>
        <c:axId val="0"/>
      </c:bar3DChart>
      <c:catAx>
        <c:axId val="332827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2828320"/>
        <c:crosses val="autoZero"/>
        <c:auto val="1"/>
        <c:lblAlgn val="ctr"/>
        <c:lblOffset val="100"/>
        <c:noMultiLvlLbl val="0"/>
      </c:catAx>
      <c:valAx>
        <c:axId val="3328283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328279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602796791867"/>
          <c:y val="4.0345735005478695E-2"/>
          <c:w val="0.69841835481985326"/>
          <c:h val="0.683762261709483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4.7306823596899035E-2"/>
                  <c:y val="-1.0695115111439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9F-4EEE-9B5B-4EB4EAE9612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3965,7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9F-4EEE-9B5B-4EB4EAE96127}"/>
                </c:ext>
              </c:extLst>
            </c:dLbl>
            <c:dLbl>
              <c:idx val="2"/>
              <c:layout>
                <c:manualLayout>
                  <c:x val="3.379058828349807E-3"/>
                  <c:y val="-7.13007674095988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9F-4EEE-9B5B-4EB4EAE9612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3658</c:v>
                </c:pt>
                <c:pt idx="1">
                  <c:v>3965.7</c:v>
                </c:pt>
                <c:pt idx="2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9F-4EEE-9B5B-4EB4EAE961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   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051524793644604E-2"/>
                      <c:h val="8.9036973658577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B9F-4EEE-9B5B-4EB4EAE9612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B9F-4EEE-9B5B-4EB4EAE96127}"/>
                </c:ext>
              </c:extLst>
            </c:dLbl>
            <c:dLbl>
              <c:idx val="2"/>
              <c:layout>
                <c:manualLayout>
                  <c:x val="1.6895294141749655E-3"/>
                  <c:y val="1.0695115111439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B9F-4EEE-9B5B-4EB4EAE9612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 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9F-4EEE-9B5B-4EB4EAE961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2829104"/>
        <c:axId val="332829496"/>
        <c:axId val="0"/>
      </c:bar3DChart>
      <c:catAx>
        <c:axId val="33282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2829496"/>
        <c:crosses val="autoZero"/>
        <c:auto val="1"/>
        <c:lblAlgn val="ctr"/>
        <c:lblOffset val="100"/>
        <c:noMultiLvlLbl val="0"/>
      </c:catAx>
      <c:valAx>
        <c:axId val="3328294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328291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0.74494</cdr:x>
      <cdr:y>0.5842</cdr:y>
    </cdr:from>
    <cdr:to>
      <cdr:x>0.81539</cdr:x>
      <cdr:y>0.64836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6833684" y="3312368"/>
          <a:ext cx="646268" cy="36378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0,3%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0.67609</cdr:x>
      <cdr:y>0.89189</cdr:y>
    </cdr:from>
    <cdr:to>
      <cdr:x>0.75707</cdr:x>
      <cdr:y>0.94595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6012116" y="4752528"/>
          <a:ext cx="720113" cy="2880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13,6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0.64947</cdr:x>
      <cdr:y>0.89308</cdr:y>
    </cdr:from>
    <cdr:to>
      <cdr:x>0.67609</cdr:x>
      <cdr:y>0.91892</cdr:y>
    </cdr:to>
    <cdr:cxnSp macro="">
      <cdr:nvCxnSpPr>
        <cdr:cNvPr id="19" name="Прямая соединительная линия 18"/>
        <cdr:cNvCxnSpPr>
          <a:endCxn xmlns:a="http://schemas.openxmlformats.org/drawingml/2006/main" id="4" idx="3"/>
        </cdr:cNvCxnSpPr>
      </cdr:nvCxnSpPr>
      <cdr:spPr>
        <a:xfrm xmlns:a="http://schemas.openxmlformats.org/drawingml/2006/main">
          <a:off x="5936173" y="5184565"/>
          <a:ext cx="243307" cy="150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0.38386</cdr:x>
      <cdr:y>0.94447</cdr:y>
    </cdr:from>
    <cdr:to>
      <cdr:x>0.45906</cdr:x>
      <cdr:y>0.99847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521316" y="5355073"/>
          <a:ext cx="689843" cy="3061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16,9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0.68215</cdr:x>
      <cdr:y>0.4955</cdr:y>
    </cdr:from>
    <cdr:to>
      <cdr:x>0.76175</cdr:x>
      <cdr:y>0.57022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257620" y="2809429"/>
          <a:ext cx="730205" cy="4236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12,4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2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Березовского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Проект Бюджета Березовского сельского поселения  Даниловского муниципального района на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2025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год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47664" y="249289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268335"/>
              </p:ext>
            </p:extLst>
          </p:nvPr>
        </p:nvGraphicFramePr>
        <p:xfrm>
          <a:off x="899592" y="2636912"/>
          <a:ext cx="778720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на  </a:t>
            </a:r>
            <a:r>
              <a:rPr lang="ru-RU" sz="2400" dirty="0" smtClean="0"/>
              <a:t>2025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Березовского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5755" y="371969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275820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7714,2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531251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7829,81</a:t>
              </a:r>
              <a:endParaRPr lang="ru-RU" sz="3200" b="1" dirty="0" smtClean="0"/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бюджета Березовского сельского поселения на  </a:t>
            </a:r>
            <a:r>
              <a:rPr lang="ru-RU" sz="2400" b="1" i="1" dirty="0" smtClean="0">
                <a:latin typeface="Book Antiqua" panose="02040602050305030304" pitchFamily="18" charset="0"/>
              </a:rPr>
              <a:t>2025 </a:t>
            </a:r>
            <a:r>
              <a:rPr lang="ru-RU" sz="2400" b="1" i="1" dirty="0" smtClean="0">
                <a:latin typeface="Book Antiqua" panose="02040602050305030304" pitchFamily="18" charset="0"/>
              </a:rPr>
              <a:t>год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доходы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физ.лиц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399166"/>
            <a:ext cx="3439416" cy="73866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953671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4249622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Денежные взыскания, штрафы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48014" y="2767876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846605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26714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39244" y="3175678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43908" y="2267695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09,0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977715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43908" y="4252710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 flipV="1">
            <a:off x="3576330" y="6319151"/>
            <a:ext cx="392411" cy="163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04696" y="3277590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5107560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77628" y="2828980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143,8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92539" y="3276838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5,0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189769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240,5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46970" y="2393867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4776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55441" y="4648816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1400,4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84451" y="2937153"/>
            <a:ext cx="293177" cy="457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43658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488207"/>
            <a:ext cx="289948" cy="595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802705"/>
            <a:ext cx="294774" cy="103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95575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329065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3955249" y="5546407"/>
            <a:ext cx="616793" cy="457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68741" y="6211139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546407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1305,0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55202" y="6202891"/>
            <a:ext cx="71740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2166,1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1005" y="25852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33475" y="2708398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1044,1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70164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51724" y="305256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сельскохоз.налог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39244" y="356132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1070,0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46900" y="434365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41780" y="3675981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8369967" y="5761875"/>
            <a:ext cx="659132" cy="2415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820404" y="3277590"/>
            <a:ext cx="3236438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59323" y="3798913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8034285" y="3465923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8362939" y="3798912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1054,1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8095575" y="3975465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097535" y="5880646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636563" y="5676251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5" grpId="0" animBg="1"/>
      <p:bldP spid="78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455566"/>
              </p:ext>
            </p:extLst>
          </p:nvPr>
        </p:nvGraphicFramePr>
        <p:xfrm>
          <a:off x="827584" y="1988840"/>
          <a:ext cx="741682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Березовского сельского поселения на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026167"/>
              </p:ext>
            </p:extLst>
          </p:nvPr>
        </p:nvGraphicFramePr>
        <p:xfrm>
          <a:off x="-29436" y="1340768"/>
          <a:ext cx="9173436" cy="566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01566" cy="151216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Березовского сельского поселения на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924205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на </a:t>
            </a:r>
            <a:r>
              <a:rPr lang="ru-RU" sz="3600" b="1" dirty="0" smtClean="0"/>
              <a:t>2025 </a:t>
            </a:r>
            <a:r>
              <a:rPr lang="ru-RU" sz="3600" b="1" dirty="0" smtClean="0"/>
              <a:t>год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44179"/>
              </p:ext>
            </p:extLst>
          </p:nvPr>
        </p:nvGraphicFramePr>
        <p:xfrm>
          <a:off x="260267" y="2060848"/>
          <a:ext cx="842653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Березовского сельского поселения на жилищно-коммунальное хозяйство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 к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4295</TotalTime>
  <Words>355</Words>
  <Application>Microsoft Office PowerPoint</Application>
  <PresentationFormat>Экран (4:3)</PresentationFormat>
  <Paragraphs>98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Black</vt:lpstr>
      <vt:lpstr>Book Antiqua</vt:lpstr>
      <vt:lpstr>Bookman Old Style</vt:lpstr>
      <vt:lpstr>Calibri</vt:lpstr>
      <vt:lpstr>Candara</vt:lpstr>
      <vt:lpstr>Georgia</vt:lpstr>
      <vt:lpstr>Symbol</vt:lpstr>
      <vt:lpstr>Times New Roman</vt:lpstr>
      <vt:lpstr>Волна</vt:lpstr>
      <vt:lpstr>Администрация Березовского сельского поселения</vt:lpstr>
      <vt:lpstr>Реализация утвержденных Главой Березовского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бюджета  Березовского сельского поселения на  2025 год                                                                  (тыс. руб.)</vt:lpstr>
      <vt:lpstr>Объем налоговых и неналоговых доходов бюджета Березовского сельского поселения на  2025 год </vt:lpstr>
      <vt:lpstr>Структура безвозмездных поступлений из бюджетов других уровней на 2025 год  </vt:lpstr>
      <vt:lpstr>Сравнительный анализ расходов Березовского сельского поселения на жилищно-коммунальное хозяйство на  2025 год к  2024г.</vt:lpstr>
      <vt:lpstr>Мониторинг расходов на содержание органов местного самоуправления на  2025 год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Admin</cp:lastModifiedBy>
  <cp:revision>354</cp:revision>
  <cp:lastPrinted>2019-02-27T12:07:20Z</cp:lastPrinted>
  <dcterms:created xsi:type="dcterms:W3CDTF">2014-05-06T11:50:27Z</dcterms:created>
  <dcterms:modified xsi:type="dcterms:W3CDTF">2024-11-08T12:59:12Z</dcterms:modified>
</cp:coreProperties>
</file>