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0.10756255468066493"/>
          <c:w val="0.82685185185185184"/>
          <c:h val="0.771984033245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859649122807022E-2"/>
                  <c:y val="-2.4451349414545773E-2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defRPr>
                    </a:pPr>
                    <a:r>
                      <a:rPr lang="en-US" i="1" dirty="0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rPr>
                      <a:t>5848,1</a:t>
                    </a:r>
                    <a:r>
                      <a:rPr lang="en-US" i="1" baseline="0" dirty="0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rPr>
                      <a:t>  </a:t>
                    </a:r>
                    <a:endParaRPr lang="en-US" i="1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0970668140168"/>
                      <c:h val="6.6855238283618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32-4C7B-AC76-67B48F6F4F86}"/>
                </c:ext>
              </c:extLst>
            </c:dLbl>
            <c:dLbl>
              <c:idx val="1"/>
              <c:layout>
                <c:manualLayout>
                  <c:x val="2.046783625730994E-2"/>
                  <c:y val="-1.2869131270813551E-2"/>
                </c:manualLayout>
              </c:layout>
              <c:tx>
                <c:rich>
                  <a:bodyPr/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</a:defRPr>
                    </a:pPr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11829,9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3625730994154"/>
                      <c:h val="8.2298195808594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5387.2</c:v>
                </c:pt>
                <c:pt idx="1">
                  <c:v>9934.7000000000007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4-48D1-85B5-F101D297E9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33792158316995E-2"/>
                  <c:y val="1.3010426069826053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2496,5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42182309445038"/>
                      <c:h val="6.4318911655318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32-4C7B-AC76-67B48F6F4F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2538103789657"/>
                      <c:h val="8.995522758298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7030A0"/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1772.5</c:v>
                </c:pt>
                <c:pt idx="1">
                  <c:v>2923.8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4-48D1-85B5-F101D297E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197463536"/>
        <c:axId val="321512904"/>
        <c:axId val="0"/>
      </c:bar3DChart>
      <c:catAx>
        <c:axId val="1974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500" baseline="0"/>
            </a:pPr>
            <a:endParaRPr lang="ru-RU"/>
          </a:p>
        </c:txPr>
        <c:crossAx val="321512904"/>
        <c:crosses val="autoZero"/>
        <c:auto val="1"/>
        <c:lblAlgn val="ctr"/>
        <c:lblOffset val="100"/>
        <c:tickLblSkip val="1"/>
        <c:noMultiLvlLbl val="0"/>
      </c:catAx>
      <c:valAx>
        <c:axId val="321512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746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accent1"/>
            </a:solidFill>
          </a:ln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7627,6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44323309643553E-2"/>
          <c:y val="0.61191960152575631"/>
          <c:w val="0.96123589473299809"/>
          <c:h val="0.38348905677146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42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4E9-48EB-B6EC-1C9BBCC6D88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4E9-48EB-B6EC-1C9BBCC6D88A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54E9-48EB-B6EC-1C9BBCC6D88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4E9-48EB-B6EC-1C9BBCC6D88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E9-48EB-B6EC-1C9BBCC6D88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54E9-48EB-B6EC-1C9BBCC6D88A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54E9-48EB-B6EC-1C9BBCC6D88A}"/>
              </c:ext>
            </c:extLst>
          </c:dPt>
          <c:dLbls>
            <c:dLbl>
              <c:idx val="0"/>
              <c:layout>
                <c:manualLayout>
                  <c:x val="-4.4135513868662594E-2"/>
                  <c:y val="1.2099363612059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789,4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4E9-48EB-B6EC-1C9BBCC6D88A}"/>
                </c:ext>
              </c:extLst>
            </c:dLbl>
            <c:dLbl>
              <c:idx val="1"/>
              <c:layout>
                <c:manualLayout>
                  <c:x val="-3.478653307076357E-2"/>
                  <c:y val="-4.30372551198015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1006,2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69910780421951E-2"/>
                      <c:h val="5.9524682442691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E9-48EB-B6EC-1C9BBCC6D88A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11,6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54E9-48EB-B6EC-1C9BBCC6D88A}"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740,6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E9-48EB-B6EC-1C9BBCC6D88A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4E9-48EB-B6EC-1C9BBCC6D88A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1019,7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4E9-48EB-B6EC-1C9BBCC6D88A}"/>
                </c:ext>
              </c:extLst>
            </c:dLbl>
            <c:dLbl>
              <c:idx val="6"/>
              <c:layout>
                <c:manualLayout>
                  <c:x val="8.1314167077032456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791,9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55030585598517E-2"/>
                      <c:h val="5.5941333937221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4E9-48EB-B6EC-1C9BBCC6D88A}"/>
                </c:ext>
              </c:extLst>
            </c:dLbl>
            <c:dLbl>
              <c:idx val="7"/>
              <c:layout>
                <c:manualLayout>
                  <c:x val="-1.0688144626304207E-2"/>
                  <c:y val="7.8492085076302634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10,4%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E9-48EB-B6EC-1C9BBCC6D88A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E9-48EB-B6EC-1C9BBCC6D8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4E9-48EB-B6EC-1C9BBCC6D88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4E9-48EB-B6EC-1C9BBCC6D88A}"/>
                  </c:ext>
                </c:extLst>
              </c15:ser>
            </c15:filteredPieSeries>
          </c:ext>
        </c:extLst>
      </c:pie3DChart>
      <c:spPr>
        <a:ln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571391196427511"/>
          <c:y val="0.11975243491463912"/>
          <c:w val="0.59697272301990001"/>
          <c:h val="0.45470281079880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8.554421531116353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C8A7-4B05-BD05-636FD9544531}"/>
              </c:ext>
            </c:extLst>
          </c:dPt>
          <c:dLbls>
            <c:dLbl>
              <c:idx val="0"/>
              <c:layout>
                <c:manualLayout>
                  <c:x val="-0.11168258532330291"/>
                  <c:y val="-2.753361180914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168,1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7-4B05-BD05-636FD9544531}"/>
                </c:ext>
              </c:extLst>
            </c:dLbl>
            <c:dLbl>
              <c:idx val="1"/>
              <c:layout>
                <c:manualLayout>
                  <c:x val="3.4924612336803013E-3"/>
                  <c:y val="-7.0917359218079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i="1" dirty="0" smtClean="0"/>
                      <a:t>28,5</a:t>
                    </a:r>
                    <a:endParaRPr lang="en-US" i="1" dirty="0" smtClean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5472197258606E-2"/>
                      <c:h val="7.0692196332431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A7-4B05-BD05-636FD9544531}"/>
                </c:ext>
              </c:extLst>
            </c:dLbl>
            <c:dLbl>
              <c:idx val="2"/>
              <c:layout>
                <c:manualLayout>
                  <c:x val="0.10317816722234383"/>
                  <c:y val="1.6129651911057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243442697786"/>
                      <c:h val="6.3692391917449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7-4B05-BD05-636FD954453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7-4B05-BD05-636FD954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C-4102-B5A7-BEE88CB7A2E0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3117283950617283E-2"/>
                  <c:y val="-1.29787839020122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0147222222222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C-4102-B5A7-BEE88CB7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1664664"/>
        <c:axId val="321665056"/>
        <c:axId val="0"/>
      </c:bar3DChart>
      <c:catAx>
        <c:axId val="32166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665056"/>
        <c:crosses val="autoZero"/>
        <c:auto val="1"/>
        <c:lblAlgn val="ctr"/>
        <c:lblOffset val="100"/>
        <c:noMultiLvlLbl val="0"/>
      </c:catAx>
      <c:valAx>
        <c:axId val="321665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16646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lang="ru-RU" b="1"/>
            </a:pPr>
            <a:endParaRPr lang="ru-RU"/>
          </a:p>
        </c:txPr>
      </c:legendEntry>
      <c:layout>
        <c:manualLayout>
          <c:xMode val="edge"/>
          <c:yMode val="edge"/>
          <c:x val="0.40702768056770683"/>
          <c:y val="0.92290223097112856"/>
          <c:w val="0.19983340624088655"/>
          <c:h val="7.709776902887138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0237769612452"/>
          <c:y val="0.18610258582379735"/>
          <c:w val="0.63017264976481135"/>
          <c:h val="0.5832578208902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8-4DE8-B515-0E967C5F5F44}"/>
                </c:ext>
              </c:extLst>
            </c:dLbl>
            <c:dLbl>
              <c:idx val="1"/>
              <c:layout>
                <c:manualLayout>
                  <c:x val="1.796177622463789E-2"/>
                  <c:y val="1.946502013921791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4005,7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4744861566132"/>
                      <c:h val="0.10279037282894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E8-4DE8-B515-0E967C5F5F44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3683</c:v>
                </c:pt>
                <c:pt idx="1">
                  <c:v>4005.7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DE8-B515-0E967C5F5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84808006538264E-2"/>
                  <c:y val="1.4260153481919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6567511557791"/>
                      <c:h val="9.1767292060141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AE8-4DE8-B515-0E967C5F5F44}"/>
                </c:ext>
              </c:extLst>
            </c:dLbl>
            <c:dLbl>
              <c:idx val="1"/>
              <c:layout>
                <c:manualLayout>
                  <c:x val="6.3012702856794301E-8"/>
                  <c:y val="-6.7362493187640505E-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777,2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16881103095334"/>
                      <c:h val="8.80929318038736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E8-4DE8-B515-0E967C5F5F44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776</c:v>
                </c:pt>
                <c:pt idx="1">
                  <c:v>777.2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E8-4DE8-B515-0E967C5F5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407792"/>
        <c:axId val="324408184"/>
        <c:axId val="0"/>
      </c:bar3DChart>
      <c:catAx>
        <c:axId val="32440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408184"/>
        <c:crosses val="autoZero"/>
        <c:auto val="1"/>
        <c:lblAlgn val="ctr"/>
        <c:lblOffset val="100"/>
        <c:noMultiLvlLbl val="0"/>
      </c:catAx>
      <c:valAx>
        <c:axId val="324408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2440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0.68098</cdr:x>
      <cdr:y>0.68222</cdr:y>
    </cdr:from>
    <cdr:to>
      <cdr:x>0.76064</cdr:x>
      <cdr:y>0.7366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246926" y="3868135"/>
          <a:ext cx="730774" cy="3083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0,15%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0.68215</cdr:x>
      <cdr:y>0.889</cdr:y>
    </cdr:from>
    <cdr:to>
      <cdr:x>0.76313</cdr:x>
      <cdr:y>0.94306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257620" y="5040560"/>
          <a:ext cx="742864" cy="3065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9,7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0.65553</cdr:x>
      <cdr:y>0.89019</cdr:y>
    </cdr:from>
    <cdr:to>
      <cdr:x>0.68215</cdr:x>
      <cdr:y>0.91603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6013423" y="5047307"/>
          <a:ext cx="244197" cy="1465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0.47417</cdr:x>
      <cdr:y>0.89333</cdr:y>
    </cdr:from>
    <cdr:to>
      <cdr:x>0.54085</cdr:x>
      <cdr:y>0.96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49766" y="4824536"/>
          <a:ext cx="611710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2,1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0.68909</cdr:x>
      <cdr:y>0.6326</cdr:y>
    </cdr:from>
    <cdr:to>
      <cdr:x>0.76064</cdr:x>
      <cdr:y>0.6858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321322" y="3586793"/>
          <a:ext cx="656378" cy="3016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13,2%8,9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7300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за 1 квартал 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года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91932"/>
              </p:ext>
            </p:extLst>
          </p:nvPr>
        </p:nvGraphicFramePr>
        <p:xfrm>
          <a:off x="764449" y="2780928"/>
          <a:ext cx="79349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</a:t>
            </a:r>
            <a:r>
              <a:rPr lang="ru-RU" sz="2400" dirty="0" smtClean="0"/>
              <a:t>1 квартал</a:t>
            </a:r>
            <a:r>
              <a:rPr lang="ru-RU" sz="2400" dirty="0" smtClean="0"/>
              <a:t> 2025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627579" cy="2154227"/>
            <a:chOff x="1513318" y="1124744"/>
            <a:chExt cx="6902444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02532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2693,1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2115570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2317,9</a:t>
              </a:r>
              <a:r>
                <a:rPr lang="ru-RU" sz="3200" b="1" dirty="0" smtClean="0"/>
                <a:t>	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</a:t>
            </a:r>
            <a:r>
              <a:rPr lang="ru-RU" sz="2400" b="1" i="1" dirty="0" smtClean="0">
                <a:latin typeface="Book Antiqua" panose="02040602050305030304" pitchFamily="18" charset="0"/>
              </a:rPr>
              <a:t>1 квартал</a:t>
            </a:r>
            <a:r>
              <a:rPr lang="ru-RU" sz="2400" b="1" i="1" dirty="0" smtClean="0">
                <a:latin typeface="Book Antiqua" panose="02040602050305030304" pitchFamily="18" charset="0"/>
              </a:rPr>
              <a:t>  2025 </a:t>
            </a:r>
            <a:r>
              <a:rPr lang="ru-RU" sz="2400" b="1" i="1" dirty="0" smtClean="0">
                <a:latin typeface="Book Antiqua" panose="02040602050305030304" pitchFamily="18" charset="0"/>
              </a:rPr>
              <a:t>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1344,6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83808" y="2277511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185,7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7627" y="4976572"/>
            <a:ext cx="6144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68741" y="4267008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64280" cy="99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298099" cy="22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209517" y="2820613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84257" y="4175844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93,3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267170" y="2371110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1288,3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635,6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125066" cy="373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29733"/>
            <a:ext cx="367323" cy="755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10148" cy="367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432,3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33475" y="6114558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196,6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278,7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247,5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631789"/>
              </p:ext>
            </p:extLst>
          </p:nvPr>
        </p:nvGraphicFramePr>
        <p:xfrm>
          <a:off x="457200" y="1591056"/>
          <a:ext cx="8686800" cy="493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16655"/>
              </p:ext>
            </p:extLst>
          </p:nvPr>
        </p:nvGraphicFramePr>
        <p:xfrm>
          <a:off x="-29436" y="1196752"/>
          <a:ext cx="917343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9 месяцев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01260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1 квартал 2025 </a:t>
            </a:r>
            <a:r>
              <a:rPr lang="ru-RU" sz="3600" b="1" dirty="0" smtClean="0"/>
              <a:t>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375045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квартал 2025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кварталу 2024г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5112</TotalTime>
  <Words>370</Words>
  <Application>Microsoft Office PowerPoint</Application>
  <PresentationFormat>Экран (4:3)</PresentationFormat>
  <Paragraphs>104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1 квартал 2025 года                                                                  (тыс. руб.)</vt:lpstr>
      <vt:lpstr>Объем налоговых и неналоговых доходов бюджета Березовского сельского поселения за 9 месяцев 2024 год </vt:lpstr>
      <vt:lpstr>Структура безвозмездных поступлений из бюджетов других уровней за 1 квартал 2025 года  </vt:lpstr>
      <vt:lpstr>Сравнительный анализ расходов Березовского сельского поселения на жилищно-коммунальное хозяйство за 1 квартал 2025 года к 1 кварталу 2024г.</vt:lpstr>
      <vt:lpstr>Мониторинг расходов на содержание органов местного самоуправления за 1 квартал 2025 года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381</cp:revision>
  <cp:lastPrinted>2019-02-27T12:07:20Z</cp:lastPrinted>
  <dcterms:created xsi:type="dcterms:W3CDTF">2014-05-06T11:50:27Z</dcterms:created>
  <dcterms:modified xsi:type="dcterms:W3CDTF">2025-04-09T12:34:44Z</dcterms:modified>
</cp:coreProperties>
</file>