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92" autoAdjust="0"/>
  </p:normalViewPr>
  <p:slideViewPr>
    <p:cSldViewPr>
      <p:cViewPr varScale="1">
        <p:scale>
          <a:sx n="91" d="100"/>
          <a:sy n="91" d="100"/>
        </p:scale>
        <p:origin x="11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0.10756255468066493"/>
          <c:w val="0.82685185185185184"/>
          <c:h val="0.77198403324584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859649122807022E-2"/>
                  <c:y val="-2.4451349414545773E-2"/>
                </c:manualLayout>
              </c:layout>
              <c:tx>
                <c:rich>
                  <a:bodyPr lIns="38100" tIns="19050" rIns="38100" bIns="19050">
                    <a:noAutofit/>
                  </a:bodyPr>
                  <a:lstStyle/>
                  <a:p>
                    <a:pPr>
                      <a:defRPr i="1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70C0"/>
                        </a:solidFill>
                      </a:defRPr>
                    </a:pPr>
                    <a:r>
                      <a:rPr lang="en-US" i="1" dirty="0" smtClean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0070C0"/>
                        </a:solidFill>
                      </a:rPr>
                      <a:t>4697,7</a:t>
                    </a:r>
                    <a:endParaRPr lang="en-US" i="1" dirty="0">
                      <a:ln>
                        <a:solidFill>
                          <a:srgbClr val="7030A0"/>
                        </a:solidFill>
                      </a:ln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10970668140168"/>
                      <c:h val="6.6855238283618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C32-4C7B-AC76-67B48F6F4F86}"/>
                </c:ext>
              </c:extLst>
            </c:dLbl>
            <c:dLbl>
              <c:idx val="1"/>
              <c:layout>
                <c:manualLayout>
                  <c:x val="2.046783625730994E-2"/>
                  <c:y val="-1.2869131270813551E-2"/>
                </c:manualLayout>
              </c:layout>
              <c:tx>
                <c:rich>
                  <a:bodyPr/>
                  <a:lstStyle/>
                  <a:p>
                    <a:pPr>
                      <a:defRPr i="1">
                        <a:ln>
                          <a:solidFill>
                            <a:srgbClr val="7030A0"/>
                          </a:solidFill>
                        </a:ln>
                      </a:defRPr>
                    </a:pPr>
                    <a:r>
                      <a:rPr lang="en-US" dirty="0" smtClean="0">
                        <a:ln>
                          <a:solidFill>
                            <a:srgbClr val="7030A0"/>
                          </a:solidFill>
                        </a:ln>
                      </a:rPr>
                      <a:t>13115,4</a:t>
                    </a:r>
                    <a:endParaRPr lang="en-US" dirty="0">
                      <a:ln>
                        <a:solidFill>
                          <a:srgbClr val="7030A0"/>
                        </a:solidFill>
                      </a:ln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83625730994154"/>
                      <c:h val="8.2298195808594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32-4C7B-AC76-67B48F6F4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5387.2</c:v>
                </c:pt>
                <c:pt idx="1">
                  <c:v>9934.7000000000007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4-48D1-85B5-F101D297E9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33792158316995E-2"/>
                  <c:y val="1.3010426069826053E-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n>
                          <a:solidFill>
                            <a:srgbClr val="7030A0"/>
                          </a:solidFill>
                        </a:ln>
                      </a:rPr>
                      <a:t>2924</a:t>
                    </a:r>
                    <a:endParaRPr lang="en-US" dirty="0">
                      <a:ln>
                        <a:solidFill>
                          <a:srgbClr val="7030A0"/>
                        </a:solidFill>
                      </a:ln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42182309445038"/>
                      <c:h val="6.43189116553187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32-4C7B-AC76-67B48F6F4F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5822,6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2538103789657"/>
                      <c:h val="8.995522758298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32-4C7B-AC76-67B48F6F4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n>
                      <a:solidFill>
                        <a:srgbClr val="7030A0"/>
                      </a:solidFill>
                    </a:ln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1772.5</c:v>
                </c:pt>
                <c:pt idx="1">
                  <c:v>2923.8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44-48D1-85B5-F101D297E9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64"/>
        <c:shape val="box"/>
        <c:axId val="197463536"/>
        <c:axId val="321512904"/>
        <c:axId val="0"/>
      </c:bar3DChart>
      <c:catAx>
        <c:axId val="19746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500" baseline="0"/>
            </a:pPr>
            <a:endParaRPr lang="ru-RU"/>
          </a:p>
        </c:txPr>
        <c:crossAx val="321512904"/>
        <c:crosses val="autoZero"/>
        <c:auto val="1"/>
        <c:lblAlgn val="ctr"/>
        <c:lblOffset val="100"/>
        <c:tickLblSkip val="1"/>
        <c:noMultiLvlLbl val="0"/>
      </c:catAx>
      <c:valAx>
        <c:axId val="3215129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7463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n>
            <a:solidFill>
              <a:schemeClr val="accent1"/>
            </a:solidFill>
          </a:ln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</a:t>
            </a:r>
            <a:r>
              <a:rPr lang="ru-RU" baseline="0" dirty="0" smtClean="0"/>
              <a:t>13115,4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2763852094"/>
          <c:y val="8.7506786943711782E-3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150917295429683E-2"/>
          <c:y val="0.5600727696922565"/>
          <c:w val="0.97784908270457027"/>
          <c:h val="0.421114505795652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31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4E9-48EB-B6EC-1C9BBCC6D88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54E9-48EB-B6EC-1C9BBCC6D88A}"/>
              </c:ext>
            </c:extLst>
          </c:dPt>
          <c:dPt>
            <c:idx val="3"/>
            <c:bubble3D val="0"/>
            <c:spPr>
              <a:solidFill>
                <a:srgbClr val="CCFF99"/>
              </a:solidFill>
            </c:spPr>
            <c:extLst>
              <c:ext xmlns:c16="http://schemas.microsoft.com/office/drawing/2014/chart" uri="{C3380CC4-5D6E-409C-BE32-E72D297353CC}">
                <c16:uniqueId val="{00000005-54E9-48EB-B6EC-1C9BBCC6D88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4E9-48EB-B6EC-1C9BBCC6D88A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4E9-48EB-B6EC-1C9BBCC6D88A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54E9-48EB-B6EC-1C9BBCC6D88A}"/>
              </c:ext>
            </c:extLst>
          </c:dPt>
          <c:dPt>
            <c:idx val="8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D-54E9-48EB-B6EC-1C9BBCC6D88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490,7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4E9-48EB-B6EC-1C9BBCC6D88A}"/>
                </c:ext>
              </c:extLst>
            </c:dLbl>
            <c:dLbl>
              <c:idx val="1"/>
              <c:layout>
                <c:manualLayout>
                  <c:x val="-7.7053906197623895E-2"/>
                  <c:y val="1.80178128356107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1367,8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E9-48EB-B6EC-1C9BBCC6D88A}"/>
                </c:ext>
              </c:extLst>
            </c:dLbl>
            <c:dLbl>
              <c:idx val="2"/>
              <c:layout>
                <c:manualLayout>
                  <c:x val="-0.14464216512135308"/>
                  <c:y val="6.902825611969039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4,1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961043491342114E-2"/>
                      <c:h val="5.1676295226456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E9-48EB-B6EC-1C9BBCC6D88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588,8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4E9-48EB-B6EC-1C9BBCC6D88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4E9-48EB-B6EC-1C9BBCC6D88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678,1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4E9-48EB-B6EC-1C9BBCC6D88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470,7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4E9-48EB-B6EC-1C9BBCC6D88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4E9-48EB-B6EC-1C9BBCC6D8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54E9-48EB-B6EC-1C9BBCC6D88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54E9-48EB-B6EC-1C9BBCC6D88A}"/>
                  </c:ext>
                </c:extLst>
              </c15:ser>
            </c15:filteredPieSeries>
          </c:ext>
        </c:extLst>
      </c:pie3DChart>
      <c:spPr>
        <a:ln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2571391196427511"/>
          <c:y val="0.11975243491463912"/>
          <c:w val="0.59697272301990001"/>
          <c:h val="0.454702810798800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37872029620471E-2"/>
          <c:y val="8.5544215311163532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46"/>
            <c:extLst>
              <c:ext xmlns:c16="http://schemas.microsoft.com/office/drawing/2014/chart" uri="{C3380CC4-5D6E-409C-BE32-E72D297353CC}">
                <c16:uniqueId val="{00000000-C8A7-4B05-BD05-636FD9544531}"/>
              </c:ext>
            </c:extLst>
          </c:dPt>
          <c:dLbls>
            <c:dLbl>
              <c:idx val="0"/>
              <c:layout>
                <c:manualLayout>
                  <c:x val="-0.11168258532330291"/>
                  <c:y val="-2.75336118091439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168,1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A7-4B05-BD05-636FD9544531}"/>
                </c:ext>
              </c:extLst>
            </c:dLbl>
            <c:dLbl>
              <c:idx val="1"/>
              <c:layout>
                <c:manualLayout>
                  <c:x val="3.4924612336803013E-3"/>
                  <c:y val="-7.09173592180790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i="1" dirty="0" smtClean="0"/>
                      <a:t>28,5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25472197258606E-2"/>
                      <c:h val="7.06921963324316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8A7-4B05-BD05-636FD9544531}"/>
                </c:ext>
              </c:extLst>
            </c:dLbl>
            <c:dLbl>
              <c:idx val="2"/>
              <c:layout>
                <c:manualLayout>
                  <c:x val="0.10317816722234383"/>
                  <c:y val="1.61296519110577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6243442697786"/>
                      <c:h val="6.36923919174491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8A7-4B05-BD05-636FD9544531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1931</c:v>
                </c:pt>
                <c:pt idx="1">
                  <c:v>114.6</c:v>
                </c:pt>
                <c:pt idx="2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A7-4B05-BD05-636FD9544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411"/>
          <c:y val="0.24985649742621191"/>
          <c:w val="0.32053573139842528"/>
          <c:h val="0.72032737103284816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350442305822882"/>
          <c:y val="4.4409667541557306E-2"/>
          <c:w val="0.86032273743559828"/>
          <c:h val="0.75098797025371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0C-4102-B5A7-BEE88CB7A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793.8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C-4102-B5A7-BEE88CB7A2E0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90500"/>
            </a:sp3d>
          </c:spPr>
          <c:invertIfNegative val="0"/>
          <c:dLbls>
            <c:dLbl>
              <c:idx val="0"/>
              <c:layout>
                <c:manualLayout>
                  <c:x val="1.3117283950617228E-2"/>
                  <c:y val="-1.29787839020122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40492855059783E-2"/>
                      <c:h val="0.10147222222222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40C-4102-B5A7-BEE88CB7A2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0C-4102-B5A7-BEE88CB7A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1664664"/>
        <c:axId val="321665056"/>
        <c:axId val="0"/>
      </c:bar3DChart>
      <c:catAx>
        <c:axId val="32166466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21665056"/>
        <c:crosses val="autoZero"/>
        <c:auto val="1"/>
        <c:lblAlgn val="ctr"/>
        <c:lblOffset val="100"/>
        <c:noMultiLvlLbl val="0"/>
      </c:catAx>
      <c:valAx>
        <c:axId val="3216650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166466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lang="ru-RU" b="1"/>
            </a:pPr>
            <a:endParaRPr lang="ru-RU"/>
          </a:p>
        </c:txPr>
      </c:legendEntry>
      <c:layout>
        <c:manualLayout>
          <c:xMode val="edge"/>
          <c:yMode val="edge"/>
          <c:x val="0.40702768056770683"/>
          <c:y val="0.92290223097112856"/>
          <c:w val="0.19983340624088655"/>
          <c:h val="7.7097769028871388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90237769612452"/>
          <c:y val="0.18610258582379735"/>
          <c:w val="0.63017264976481135"/>
          <c:h val="0.58325782089027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974348108228547E-17"/>
                  <c:y val="-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E8-4DE8-B515-0E967C5F5F44}"/>
                </c:ext>
              </c:extLst>
            </c:dLbl>
            <c:dLbl>
              <c:idx val="1"/>
              <c:layout>
                <c:manualLayout>
                  <c:x val="1.796177622463789E-2"/>
                  <c:y val="1.946502013921791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3805,7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74744861566132"/>
                      <c:h val="0.102790372828944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AE8-4DE8-B515-0E967C5F5F44}"/>
                </c:ext>
              </c:extLst>
            </c:dLbl>
            <c:dLbl>
              <c:idx val="2"/>
              <c:layout>
                <c:manualLayout>
                  <c:x val="3.379058828349807E-3"/>
                  <c:y val="-7.13007674095988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E8-4DE8-B515-0E967C5F5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3683</c:v>
                </c:pt>
                <c:pt idx="1">
                  <c:v>4005.7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E8-4DE8-B515-0E967C5F5F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384345729024206E-2"/>
                  <c:y val="1.42602789504869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56567511557791"/>
                      <c:h val="9.1767292060141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AE8-4DE8-B515-0E967C5F5F44}"/>
                </c:ext>
              </c:extLst>
            </c:dLbl>
            <c:dLbl>
              <c:idx val="1"/>
              <c:layout>
                <c:manualLayout>
                  <c:x val="-2.1606992796891909E-2"/>
                  <c:y val="-3.674360256267888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777,2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954699411763809E-2"/>
                      <c:h val="8.0744211291338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AE8-4DE8-B515-0E967C5F5F44}"/>
                </c:ext>
              </c:extLst>
            </c:dLbl>
            <c:dLbl>
              <c:idx val="2"/>
              <c:layout>
                <c:manualLayout>
                  <c:x val="1.6895294141749655E-3"/>
                  <c:y val="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E8-4DE8-B515-0E967C5F5F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776</c:v>
                </c:pt>
                <c:pt idx="1">
                  <c:v>777.2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E8-4DE8-B515-0E967C5F5F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407792"/>
        <c:axId val="324408184"/>
        <c:axId val="0"/>
      </c:bar3DChart>
      <c:catAx>
        <c:axId val="32440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4408184"/>
        <c:crosses val="autoZero"/>
        <c:auto val="1"/>
        <c:lblAlgn val="ctr"/>
        <c:lblOffset val="100"/>
        <c:noMultiLvlLbl val="0"/>
      </c:catAx>
      <c:valAx>
        <c:axId val="3244081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24407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0.65553</cdr:x>
      <cdr:y>0.89019</cdr:y>
    </cdr:from>
    <cdr:to>
      <cdr:x>0.68215</cdr:x>
      <cdr:y>0.91603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6013423" y="5047307"/>
          <a:ext cx="244197" cy="1465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0.47417</cdr:x>
      <cdr:y>0.89333</cdr:y>
    </cdr:from>
    <cdr:to>
      <cdr:x>0.54085</cdr:x>
      <cdr:y>0.96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349766" y="4824536"/>
          <a:ext cx="611710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1,9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73001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Исполнение бюджета Березовского сельского поселения  Даниловского муниципального района за 1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полугодие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2025 года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249289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115708"/>
              </p:ext>
            </p:extLst>
          </p:nvPr>
        </p:nvGraphicFramePr>
        <p:xfrm>
          <a:off x="764449" y="2780928"/>
          <a:ext cx="79349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1 </a:t>
            </a:r>
            <a:r>
              <a:rPr lang="ru-RU" sz="2400" dirty="0" smtClean="0"/>
              <a:t>полугодие </a:t>
            </a:r>
            <a:r>
              <a:rPr lang="ru-RU" sz="2400" dirty="0" smtClean="0"/>
              <a:t>2025 года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627579" cy="2154227"/>
            <a:chOff x="1513318" y="1124744"/>
            <a:chExt cx="6902444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367641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5822,6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2115570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6149,1</a:t>
              </a:r>
              <a:r>
                <a:rPr lang="ru-RU" sz="3200" b="1" dirty="0" smtClean="0"/>
                <a:t>	</a:t>
              </a:r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за 1 </a:t>
            </a:r>
            <a:r>
              <a:rPr lang="ru-RU" sz="2400" b="1" i="1" dirty="0" smtClean="0">
                <a:latin typeface="Book Antiqua" panose="02040602050305030304" pitchFamily="18" charset="0"/>
              </a:rPr>
              <a:t>полугодие  </a:t>
            </a:r>
            <a:r>
              <a:rPr lang="ru-RU" sz="2400" b="1" i="1" dirty="0" smtClean="0">
                <a:latin typeface="Book Antiqua" panose="02040602050305030304" pitchFamily="18" charset="0"/>
              </a:rPr>
              <a:t>2025 года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физ.лиц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19246" y="3140832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1367,8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833767" y="2277092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490,7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17627" y="4976572"/>
            <a:ext cx="61445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68741" y="4267008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214239" cy="994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298099" cy="229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209517" y="2820613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84257" y="4175844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278,7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267170" y="2371110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2719,9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55441" y="4648816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2663,1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125066" cy="373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29733"/>
            <a:ext cx="367323" cy="755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10148" cy="367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02705"/>
            <a:ext cx="294774" cy="103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54640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687,1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33475" y="6114558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2201,1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470,7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сельскохоз.налог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592,9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69967" y="5761875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360,2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885803"/>
              </p:ext>
            </p:extLst>
          </p:nvPr>
        </p:nvGraphicFramePr>
        <p:xfrm>
          <a:off x="457200" y="1591056"/>
          <a:ext cx="8686800" cy="493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за 1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года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035461"/>
              </p:ext>
            </p:extLst>
          </p:nvPr>
        </p:nvGraphicFramePr>
        <p:xfrm>
          <a:off x="-29436" y="1196752"/>
          <a:ext cx="917343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за 9 месяцев 2024 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201260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за 1 </a:t>
            </a:r>
            <a:r>
              <a:rPr lang="ru-RU" sz="3600" b="1" dirty="0" smtClean="0"/>
              <a:t>квартал </a:t>
            </a:r>
            <a:r>
              <a:rPr lang="ru-RU" sz="3600" b="1" dirty="0" smtClean="0"/>
              <a:t>2025 года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567084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за 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2025 года 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полугодию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2024г.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</TotalTime>
  <Words>362</Words>
  <Application>Microsoft Office PowerPoint</Application>
  <PresentationFormat>Экран (4:3)</PresentationFormat>
  <Paragraphs>99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за 1 полугодие 2025 года                                                                  (тыс. руб.)</vt:lpstr>
      <vt:lpstr>Объем налоговых и неналоговых доходов бюджета Березовского сельского поселения за 9 месяцев 2024 год </vt:lpstr>
      <vt:lpstr>Структура безвозмездных поступлений из бюджетов других уровней за 1 квартал 2025 года  </vt:lpstr>
      <vt:lpstr>Сравнительный анализ расходов Березовского сельского поселения на жилищно-коммунальное хозяйство за 1 полугодие 2025 года к 1 полугодию 2024г.</vt:lpstr>
      <vt:lpstr>Мониторинг расходов на содержание органов местного самоуправления за 1 полугодие 2025 года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Admin</cp:lastModifiedBy>
  <cp:revision>391</cp:revision>
  <cp:lastPrinted>2019-02-27T12:07:20Z</cp:lastPrinted>
  <dcterms:created xsi:type="dcterms:W3CDTF">2014-05-06T11:50:27Z</dcterms:created>
  <dcterms:modified xsi:type="dcterms:W3CDTF">2025-07-10T11:03:27Z</dcterms:modified>
</cp:coreProperties>
</file>