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39803302320731E-2"/>
          <c:y val="3.2884594019467923E-2"/>
          <c:w val="0.72345679012345676"/>
          <c:h val="0.735872922134733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marker>
            <c:symbol val="none"/>
          </c:marker>
          <c:cat>
            <c:strRef>
              <c:f>Лист1!$A$3</c:f>
              <c:strCache>
                <c:ptCount val="1"/>
                <c:pt idx="0">
                  <c:v>Всего доходов</c:v>
                </c:pt>
              </c:strCache>
            </c:strRef>
          </c:cat>
          <c:val>
            <c:numRef>
              <c:f>Лист1!$B$3</c:f>
              <c:numCache>
                <c:formatCode>#,##0.0</c:formatCode>
                <c:ptCount val="1"/>
                <c:pt idx="0">
                  <c:v>13116.5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C6-450D-8DDF-CF4F80853D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marker>
            <c:symbol val="none"/>
          </c:marker>
          <c:cat>
            <c:strRef>
              <c:f>Лист1!$A$3</c:f>
              <c:strCache>
                <c:ptCount val="1"/>
                <c:pt idx="0">
                  <c:v>Всего доходов</c:v>
                </c:pt>
              </c:strCache>
            </c:strRef>
          </c:cat>
          <c:val>
            <c:numRef>
              <c:f>Лист1!$C$3</c:f>
              <c:numCache>
                <c:formatCode>#,##0.0</c:formatCode>
                <c:ptCount val="1"/>
                <c:pt idx="0">
                  <c:v>8515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C6-450D-8DDF-CF4F80853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293056"/>
        <c:axId val="328292272"/>
      </c:lineChart>
      <c:catAx>
        <c:axId val="32829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28292272"/>
        <c:crosses val="autoZero"/>
        <c:auto val="1"/>
        <c:lblAlgn val="ctr"/>
        <c:lblOffset val="100"/>
        <c:noMultiLvlLbl val="0"/>
      </c:catAx>
      <c:valAx>
        <c:axId val="32829227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282930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85758870418975408"/>
          <c:y val="0.42290223097112867"/>
          <c:w val="0.11392949327097422"/>
          <c:h val="0.19196723239901448"/>
        </c:manualLayout>
      </c:layout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8515,0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5715737888806103"/>
          <c:y val="1.0990627384292059E-2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194138473157125"/>
          <c:w val="1"/>
          <c:h val="0.4313085788481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4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52E-458F-9CFF-4B366D97E56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52E-458F-9CFF-4B366D97E567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852E-458F-9CFF-4B366D97E56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52E-458F-9CFF-4B366D97E56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52E-458F-9CFF-4B366D97E567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852E-458F-9CFF-4B366D97E567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852E-458F-9CFF-4B366D97E567}"/>
              </c:ext>
            </c:extLst>
          </c:dPt>
          <c:dLbls>
            <c:dLbl>
              <c:idx val="0"/>
              <c:layout>
                <c:manualLayout>
                  <c:x val="-3.9982187697411055E-2"/>
                  <c:y val="2.21787883501747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1059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90776737394449E-2"/>
                      <c:h val="7.6100341415631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52E-458F-9CFF-4B366D97E567}"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2E-458F-9CFF-4B366D97E5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E-458F-9CFF-4B366D97E567}"/>
                </c:ext>
              </c:extLst>
            </c:dLbl>
            <c:dLbl>
              <c:idx val="3"/>
              <c:layout>
                <c:manualLayout>
                  <c:x val="-7.2958166706364735E-2"/>
                  <c:y val="-6.3136318277394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2E-458F-9CFF-4B366D97E567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52E-458F-9CFF-4B366D97E567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1480,2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2E-458F-9CFF-4B366D97E567}"/>
                </c:ext>
              </c:extLst>
            </c:dLbl>
            <c:dLbl>
              <c:idx val="6"/>
              <c:layout>
                <c:manualLayout>
                  <c:x val="8.2698599407996815E-2"/>
                  <c:y val="4.6760397712038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en-US" dirty="0" smtClean="0"/>
                      <a:t>1135,2</a:t>
                    </a:r>
                    <a:endParaRPr lang="en-US" dirty="0" smtClean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400402902511435E-2"/>
                      <c:h val="6.9380672256161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52E-458F-9CFF-4B366D97E56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2E-458F-9CFF-4B366D97E567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52E-458F-9CFF-4B366D97E5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852E-458F-9CFF-4B366D97E567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52E-458F-9CFF-4B366D97E567}"/>
                  </c:ext>
                </c:extLst>
              </c15:ser>
            </c15:filteredPieSeries>
          </c:ext>
        </c:extLst>
      </c:pie3DChart>
      <c:spPr>
        <a:ln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8.4085069106057939E-2"/>
          <c:y val="8.9628569846287115E-2"/>
          <c:w val="0.91400768479771366"/>
          <c:h val="0.380557263397979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9.108870129802092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3D04-4B8A-B9B7-6ED0C09FE7FB}"/>
              </c:ext>
            </c:extLst>
          </c:dPt>
          <c:dLbls>
            <c:dLbl>
              <c:idx val="0"/>
              <c:layout>
                <c:manualLayout>
                  <c:x val="-9.342333800094825E-2"/>
                  <c:y val="-7.2907807858675855E-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2013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7597120671961"/>
                      <c:h val="9.3563201028218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04-4B8A-B9B7-6ED0C09FE7FB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222,6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37435609464735"/>
                      <c:h val="5.814790593059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04-4B8A-B9B7-6ED0C09FE7FB}"/>
                </c:ext>
              </c:extLst>
            </c:dLbl>
            <c:dLbl>
              <c:idx val="2"/>
              <c:layout>
                <c:manualLayout>
                  <c:x val="8.8121465601731827E-2"/>
                  <c:y val="-5.040243363643190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9003818057618"/>
                      <c:h val="6.9236877904306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D04-4B8A-B9B7-6ED0C09FE7FB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4-4B8A-B9B7-6ED0C09FE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090555394"/>
          <c:y val="0.24985658553963128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65186607588198"/>
          <c:y val="0.128257379416859"/>
          <c:w val="0.78195124851466191"/>
          <c:h val="0.57422308268115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FA-4401-A694-FA808C57F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A-4401-A694-FA808C57F38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929018421308442E-2"/>
                  <c:y val="-0.16111111111111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348055555555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9FA-4401-A694-FA808C57F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FA-4401-A694-FA808C57F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32827928"/>
        <c:axId val="332828320"/>
        <c:axId val="0"/>
      </c:bar3DChart>
      <c:catAx>
        <c:axId val="33282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2828320"/>
        <c:crosses val="autoZero"/>
        <c:auto val="1"/>
        <c:lblAlgn val="ctr"/>
        <c:lblOffset val="100"/>
        <c:noMultiLvlLbl val="0"/>
      </c:catAx>
      <c:valAx>
        <c:axId val="332828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28279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02796791867"/>
          <c:y val="4.0345735005478695E-2"/>
          <c:w val="0.69841835481985326"/>
          <c:h val="0.68376226170948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7306823596899035E-2"/>
                  <c:y val="-1.069511511143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9F-4EEE-9B5B-4EB4EAE9612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3869,2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86286227361592"/>
                      <c:h val="8.6369216056603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9F-4EEE-9B5B-4EB4EAE96127}"/>
                </c:ext>
              </c:extLst>
            </c:dLbl>
            <c:dLbl>
              <c:idx val="2"/>
              <c:layout>
                <c:manualLayout>
                  <c:x val="-6.4062113147613318E-3"/>
                  <c:y val="-0.1610210521271057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316887901286315E-2"/>
                      <c:h val="1.37465662856632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9F-4EEE-9B5B-4EB4EAE961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3805.7</c:v>
                </c:pt>
                <c:pt idx="1">
                  <c:v>3869.2</c:v>
                </c:pt>
                <c:pt idx="2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9F-4EEE-9B5B-4EB4EAE961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9F-4EEE-9B5B-4EB4EAE9612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9F-4EEE-9B5B-4EB4EAE96127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9F-4EEE-9B5B-4EB4EAE961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9F-4EEE-9B5B-4EB4EAE961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2829104"/>
        <c:axId val="332829496"/>
        <c:axId val="0"/>
      </c:bar3DChart>
      <c:catAx>
        <c:axId val="33282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2829496"/>
        <c:crosses val="autoZero"/>
        <c:auto val="1"/>
        <c:lblAlgn val="ctr"/>
        <c:lblOffset val="100"/>
        <c:noMultiLvlLbl val="0"/>
      </c:catAx>
      <c:valAx>
        <c:axId val="3328294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32829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0.74494</cdr:x>
      <cdr:y>0.5842</cdr:y>
    </cdr:from>
    <cdr:to>
      <cdr:x>0.81539</cdr:x>
      <cdr:y>0.64836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833684" y="3312368"/>
          <a:ext cx="646268" cy="36378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0,4%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14,1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0.38386</cdr:x>
      <cdr:y>0.94447</cdr:y>
    </cdr:from>
    <cdr:to>
      <cdr:x>0.45906</cdr:x>
      <cdr:y>0.99847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521316" y="5355073"/>
          <a:ext cx="689843" cy="3061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17,4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0.68215</cdr:x>
      <cdr:y>0.4955</cdr:y>
    </cdr:from>
    <cdr:to>
      <cdr:x>0.76175</cdr:x>
      <cdr:y>0.57022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257620" y="2809429"/>
          <a:ext cx="730205" cy="4236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15,9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Проект Бюджета Березовского сельского поселения  Даниловского муниципального района на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2026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80207"/>
              </p:ext>
            </p:extLst>
          </p:nvPr>
        </p:nvGraphicFramePr>
        <p:xfrm>
          <a:off x="15766" y="2420888"/>
          <a:ext cx="77872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на  </a:t>
            </a:r>
            <a:r>
              <a:rPr lang="ru-RU" sz="2400" dirty="0" smtClean="0"/>
              <a:t>2026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05871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8515,0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11048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8670,0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на  </a:t>
            </a:r>
            <a:r>
              <a:rPr lang="ru-RU" sz="2400" b="1" i="1" dirty="0" smtClean="0">
                <a:latin typeface="Book Antiqua" panose="02040602050305030304" pitchFamily="18" charset="0"/>
              </a:rPr>
              <a:t>2026 </a:t>
            </a:r>
            <a:r>
              <a:rPr lang="ru-RU" sz="2400" b="1" i="1" dirty="0" smtClean="0">
                <a:latin typeface="Book Antiqua" panose="02040602050305030304" pitchFamily="18" charset="0"/>
              </a:rPr>
              <a:t>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39244" y="3175678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1350,0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1059,0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43908" y="4252710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217,3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5149,5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1540,0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1480,2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2235,6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1135,2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1145,2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608305"/>
              </p:ext>
            </p:extLst>
          </p:nvPr>
        </p:nvGraphicFramePr>
        <p:xfrm>
          <a:off x="827584" y="1988840"/>
          <a:ext cx="74168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на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6833"/>
              </p:ext>
            </p:extLst>
          </p:nvPr>
        </p:nvGraphicFramePr>
        <p:xfrm>
          <a:off x="-29436" y="1340768"/>
          <a:ext cx="9173436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98" y="116632"/>
            <a:ext cx="8219957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на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589304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на </a:t>
            </a:r>
            <a:r>
              <a:rPr lang="ru-RU" sz="3600" b="1" dirty="0" smtClean="0"/>
              <a:t>2026 </a:t>
            </a:r>
            <a:r>
              <a:rPr lang="ru-RU" sz="3600" b="1" dirty="0" smtClean="0"/>
              <a:t>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40312"/>
              </p:ext>
            </p:extLst>
          </p:nvPr>
        </p:nvGraphicFramePr>
        <p:xfrm>
          <a:off x="260267" y="2060848"/>
          <a:ext cx="842653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к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</TotalTime>
  <Words>353</Words>
  <Application>Microsoft Office PowerPoint</Application>
  <PresentationFormat>Экран (4:3)</PresentationFormat>
  <Paragraphs>98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на  2026 год                                                                  (тыс. руб.)</vt:lpstr>
      <vt:lpstr>Объем налоговых и неналоговых доходов бюджета Березовского сельского поселения на  2026 год </vt:lpstr>
      <vt:lpstr>Структура безвозмездных поступлений из бюджетов других уровней на 2026 год  </vt:lpstr>
      <vt:lpstr>Сравнительный анализ расходов Березовского сельского поселения на жилищно-коммунальное хозяйство на  2026 год к  2025г.</vt:lpstr>
      <vt:lpstr>Мониторинг расходов на содержание органов местного самоуправления на  2026 год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365</cp:revision>
  <cp:lastPrinted>2024-11-13T05:29:14Z</cp:lastPrinted>
  <dcterms:created xsi:type="dcterms:W3CDTF">2014-05-06T11:50:27Z</dcterms:created>
  <dcterms:modified xsi:type="dcterms:W3CDTF">2025-11-11T12:23:50Z</dcterms:modified>
</cp:coreProperties>
</file>