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891"/>
    <a:srgbClr val="FFFF99"/>
    <a:srgbClr val="00E266"/>
    <a:srgbClr val="00DA63"/>
    <a:srgbClr val="00EE6C"/>
    <a:srgbClr val="CCFF99"/>
    <a:srgbClr val="FFFFCC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92" autoAdjust="0"/>
  </p:normalViewPr>
  <p:slideViewPr>
    <p:cSldViewPr>
      <p:cViewPr varScale="1">
        <p:scale>
          <a:sx n="91" d="100"/>
          <a:sy n="91" d="100"/>
        </p:scale>
        <p:origin x="3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4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sideWall>
    <c:back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7105630893360552"/>
          <c:y val="4.6451443569553809E-2"/>
          <c:w val="0.72345679012345676"/>
          <c:h val="0.73587292213473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13500048605051E-2"/>
                  <c:y val="6.2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5285,3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09818217167292"/>
                      <c:h val="7.77084426946631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70-46BE-A9D7-ECCDBECD0E8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13817,5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70-46BE-A9D7-ECCDBECD0E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5285.3</c:v>
                </c:pt>
                <c:pt idx="1">
                  <c:v>13817.5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70-46BE-A9D7-ECCDBECD0E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716049382716049E-3"/>
                  <c:y val="-1.3888888888888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5386,4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A70-46BE-A9D7-ECCDBECD0E82}"/>
                </c:ext>
              </c:extLst>
            </c:dLbl>
            <c:dLbl>
              <c:idx val="1"/>
              <c:layout>
                <c:manualLayout>
                  <c:x val="5.9347112860892365E-2"/>
                  <c:y val="4.583333333333330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13219,3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73743559832796"/>
                      <c:h val="0.149930664916885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A70-46BE-A9D7-ECCDBECD0E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5386.4</c:v>
                </c:pt>
                <c:pt idx="1">
                  <c:v>13219.3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70-46BE-A9D7-ECCDBECD0E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gapDepth val="64"/>
        <c:shape val="box"/>
        <c:axId val="324455624"/>
        <c:axId val="324455232"/>
        <c:axId val="0"/>
      </c:bar3DChart>
      <c:catAx>
        <c:axId val="324455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ru-RU"/>
          </a:p>
        </c:txPr>
        <c:crossAx val="324455232"/>
        <c:crosses val="autoZero"/>
        <c:auto val="1"/>
        <c:lblAlgn val="ctr"/>
        <c:lblOffset val="100"/>
        <c:noMultiLvlLbl val="0"/>
      </c:catAx>
      <c:valAx>
        <c:axId val="32445523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244556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                                Общий</a:t>
            </a:r>
            <a:r>
              <a:rPr lang="ru-RU" baseline="0" dirty="0" smtClean="0"/>
              <a:t> объем доходов </a:t>
            </a:r>
            <a:r>
              <a:rPr lang="ru-RU" baseline="0" dirty="0" smtClean="0"/>
              <a:t>13219,3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2305322763852094"/>
          <c:y val="8.7506786943711782E-3"/>
        </c:manualLayout>
      </c:layout>
      <c:overlay val="0"/>
    </c:title>
    <c:autoTitleDeleted val="0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5978099875095283"/>
          <c:w val="1"/>
          <c:h val="0.39995012277064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spPr>
            <a:ln>
              <a:solidFill>
                <a:schemeClr val="bg2">
                  <a:lumMod val="90000"/>
                </a:schemeClr>
              </a:solidFill>
            </a:ln>
          </c:spPr>
          <c:explosion val="52"/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E-EF2D-4E21-994B-7518F05FFD0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F2D-4E21-994B-7518F05FFD0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F2D-4E21-994B-7518F05FFD05}"/>
              </c:ext>
            </c:extLst>
          </c:dPt>
          <c:dPt>
            <c:idx val="3"/>
            <c:bubble3D val="0"/>
            <c:spPr>
              <a:solidFill>
                <a:srgbClr val="CCFF99"/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F2D-4E21-994B-7518F05FFD05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F2D-4E21-994B-7518F05FFD05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F2D-4E21-994B-7518F05FFD05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EF2D-4E21-994B-7518F05FFD05}"/>
              </c:ext>
            </c:extLst>
          </c:dPt>
          <c:dPt>
            <c:idx val="8"/>
            <c:bubble3D val="0"/>
            <c:spPr>
              <a:solidFill>
                <a:srgbClr val="00FFCC"/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EF2D-4E21-994B-7518F05FFD05}"/>
              </c:ext>
            </c:extLst>
          </c:dPt>
          <c:dLbls>
            <c:dLbl>
              <c:idx val="0"/>
              <c:layout>
                <c:manualLayout>
                  <c:x val="-4.4135484690304122E-2"/>
                  <c:y val="1.20992846109699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1334,1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F2D-4E21-994B-7518F05FFD05}"/>
                </c:ext>
              </c:extLst>
            </c:dLbl>
            <c:dLbl>
              <c:idx val="1"/>
              <c:layout>
                <c:manualLayout>
                  <c:x val="-5.624526069842406E-2"/>
                  <c:y val="-2.164956853266164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</a:defRPr>
                    </a:pPr>
                    <a:r>
                      <a:rPr lang="en-US" dirty="0" smtClean="0"/>
                      <a:t>1370</a:t>
                    </a:r>
                    <a:endParaRPr lang="en-US" dirty="0"/>
                  </a:p>
                </c:rich>
              </c:tx>
              <c:spPr>
                <a:noFill/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792072435243727E-2"/>
                      <c:h val="5.05652458711072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2D-4E21-994B-7518F05FFD0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51,6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F2D-4E21-994B-7518F05FFD05}"/>
                </c:ext>
              </c:extLst>
            </c:dLbl>
            <c:dLbl>
              <c:idx val="3"/>
              <c:layout>
                <c:manualLayout>
                  <c:x val="-7.2958139487509691E-2"/>
                  <c:y val="-6.53761827196833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1478,4 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F2D-4E21-994B-7518F05FFD05}"/>
                </c:ext>
              </c:extLst>
            </c:dLbl>
            <c:dLbl>
              <c:idx val="4"/>
              <c:layout>
                <c:manualLayout>
                  <c:x val="-2.707838533232574E-2"/>
                  <c:y val="-0.1940583929112982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</a:defRPr>
                    </a:pP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pPr>
                <a:noFill/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98891647774284E-3"/>
                      <c:h val="9.4739848725516815E-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F2D-4E21-994B-7518F05FFD05}"/>
                </c:ext>
              </c:extLst>
            </c:dLbl>
            <c:dLbl>
              <c:idx val="5"/>
              <c:layout>
                <c:manualLayout>
                  <c:x val="7.7190043004253986E-2"/>
                  <c:y val="-0.106098361762703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1888,8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F2D-4E21-994B-7518F05FFD05}"/>
                </c:ext>
              </c:extLst>
            </c:dLbl>
            <c:dLbl>
              <c:idx val="6"/>
              <c:layout>
                <c:manualLayout>
                  <c:x val="6.8162059932871083E-2"/>
                  <c:y val="4.00407285525689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1145,3</a:t>
                    </a:r>
                    <a:endParaRPr lang="en-US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F2D-4E21-994B-7518F05FFD05}"/>
                </c:ext>
              </c:extLst>
            </c:dLbl>
            <c:dLbl>
              <c:idx val="7"/>
              <c:layout>
                <c:manualLayout>
                  <c:x val="2.1845960646148362E-2"/>
                  <c:y val="0.3204003511864889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ln>
                          <a:noFill/>
                        </a:ln>
                      </a:defRPr>
                    </a:pPr>
                    <a:r>
                      <a:rPr lang="en-US" sz="1200" dirty="0" smtClean="0">
                        <a:ln>
                          <a:noFill/>
                        </a:ln>
                      </a:rPr>
                      <a:t>6,9</a:t>
                    </a:r>
                    <a:endParaRPr lang="en-US" sz="1200" dirty="0">
                      <a:ln>
                        <a:noFill/>
                      </a:ln>
                    </a:endParaRPr>
                  </a:p>
                </c:rich>
              </c:tx>
              <c:spPr>
                <a:solidFill>
                  <a:srgbClr val="FFC000"/>
                </a:solidFill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248315380225612E-2"/>
                      <c:h val="8.14801332364007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F2D-4E21-994B-7518F05FFD05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n>
                      <a:noFill/>
                    </a:ln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им. физ.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 использования имущества</c:v>
                </c:pt>
                <c:pt idx="6">
                  <c:v>Доходы от уплаты акцизов</c:v>
                </c:pt>
                <c:pt idx="7">
                  <c:v>доходы от оказания платных услуг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755</c:v>
                </c:pt>
                <c:pt idx="1">
                  <c:v>100</c:v>
                </c:pt>
                <c:pt idx="2">
                  <c:v>12</c:v>
                </c:pt>
                <c:pt idx="3">
                  <c:v>1445</c:v>
                </c:pt>
                <c:pt idx="4">
                  <c:v>20</c:v>
                </c:pt>
                <c:pt idx="5">
                  <c:v>1187</c:v>
                </c:pt>
                <c:pt idx="6">
                  <c:v>1142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F2D-4E21-994B-7518F05FFD0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0.11260000000000001</c:v>
                      </c:pt>
                      <c:pt idx="1">
                        <c:v>1.49E-2</c:v>
                      </c:pt>
                      <c:pt idx="2">
                        <c:v>1.8E-3</c:v>
                      </c:pt>
                      <c:pt idx="3">
                        <c:v>0.1759</c:v>
                      </c:pt>
                      <c:pt idx="4">
                        <c:v>3.0000000000000001E-3</c:v>
                      </c:pt>
                      <c:pt idx="5">
                        <c:v>0.17699999999999999</c:v>
                      </c:pt>
                      <c:pt idx="6">
                        <c:v>0.17030000000000001</c:v>
                      </c:pt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EF2D-4E21-994B-7518F05FFD05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EF2D-4E21-994B-7518F05FFD05}"/>
                  </c:ext>
                </c:extLst>
              </c15:ser>
            </c15:filteredPieSeries>
          </c:ext>
        </c:extLst>
      </c:pie3DChart>
      <c:spPr>
        <a:ln>
          <a:solidFill>
            <a:schemeClr val="bg1"/>
          </a:solidFill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23221935837921479"/>
          <c:y val="9.8588144860781241E-2"/>
          <c:w val="0.59697272301990001"/>
          <c:h val="0.497031485991046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69702472525466E-4"/>
          <c:y val="8.372911067809255E-2"/>
          <c:w val="0.60348404383831145"/>
          <c:h val="0.9069162068412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23B-424E-9149-E41BE6A6D301}"/>
              </c:ext>
            </c:extLst>
          </c:dPt>
          <c:dPt>
            <c:idx val="1"/>
            <c:bubble3D val="0"/>
            <c:explosion val="26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23B-424E-9149-E41BE6A6D301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23B-424E-9149-E41BE6A6D301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23B-424E-9149-E41BE6A6D301}"/>
              </c:ext>
            </c:extLst>
          </c:dPt>
          <c:dLbls>
            <c:dLbl>
              <c:idx val="0"/>
              <c:layout>
                <c:manualLayout>
                  <c:x val="-0.10235903975536324"/>
                  <c:y val="0.1386458431426522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2017</a:t>
                    </a:r>
                    <a:endParaRPr lang="en-US" dirty="0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31B6FD"/>
                  </a:solidFill>
                  <a:round/>
                </a:ln>
                <a:effectLst>
                  <a:outerShdw blurRad="50800" dist="38100" dir="2700000" algn="tl" rotWithShape="0">
                    <a:srgbClr val="31B6F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3B-424E-9149-E41BE6A6D301}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164,5</a:t>
                    </a:r>
                    <a:endParaRPr lang="en-US" dirty="0" smtClean="0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31B6FD"/>
                  </a:solidFill>
                  <a:round/>
                </a:ln>
                <a:effectLst>
                  <a:outerShdw blurRad="50800" dist="38100" dir="2700000" algn="tl" rotWithShape="0">
                    <a:srgbClr val="31B6F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23B-424E-9149-E41BE6A6D301}"/>
                </c:ext>
              </c:extLst>
            </c:dLbl>
            <c:dLbl>
              <c:idx val="2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1775,8</a:t>
                    </a:r>
                    <a:endParaRPr lang="en-US" dirty="0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31B6FD"/>
                  </a:solidFill>
                  <a:round/>
                </a:ln>
                <a:effectLst>
                  <a:outerShdw blurRad="50800" dist="38100" dir="2700000" algn="tl" rotWithShape="0">
                    <a:srgbClr val="31B6F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23B-424E-9149-E41BE6A6D301}"/>
                </c:ext>
              </c:extLst>
            </c:dLbl>
            <c:dLbl>
              <c:idx val="3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31B6FD"/>
                  </a:solidFill>
                  <a:round/>
                </a:ln>
                <a:effectLst>
                  <a:outerShdw blurRad="50800" dist="38100" dir="2700000" algn="tl" rotWithShape="0">
                    <a:srgbClr val="31B6F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23B-424E-9149-E41BE6A6D301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31B6FD"/>
                </a:solidFill>
                <a:round/>
              </a:ln>
              <a:effectLst>
                <a:outerShdw blurRad="50800" dist="38100" dir="2700000" algn="tl" rotWithShape="0">
                  <a:srgbClr val="31B6FD">
                    <a:lumMod val="75000"/>
                    <a:alpha val="40000"/>
                  </a:srgbClr>
                </a:outerShdw>
              </a:effectLst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Субвенции, субсидии</c:v>
                </c:pt>
                <c:pt idx="2">
                  <c:v>Иные 
межбюджетные трансферты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2017</c:v>
                </c:pt>
                <c:pt idx="1">
                  <c:v>784.5</c:v>
                </c:pt>
                <c:pt idx="2">
                  <c:v>2453.3000000000002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3B-424E-9149-E41BE6A6D3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99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0.13350442305822882"/>
          <c:y val="4.4409667541557306E-2"/>
          <c:w val="0.86032273743559828"/>
          <c:h val="0.750987970253718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58370848008886E-17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1567,2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06-4B5A-9F8B-820B7EB36C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1567.2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06-4B5A-9F8B-820B7EB36C81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190500"/>
            </a:sp3d>
          </c:spPr>
          <c:invertIfNegative val="0"/>
          <c:dLbls>
            <c:dLbl>
              <c:idx val="0"/>
              <c:layout>
                <c:manualLayout>
                  <c:x val="1.4660554583454784E-2"/>
                  <c:y val="-0.173611111111111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88123359580051E-2"/>
                      <c:h val="0.10980555555555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606-4B5A-9F8B-820B7EB36C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681.2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06-4B5A-9F8B-820B7EB36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22616952"/>
        <c:axId val="322617344"/>
        <c:axId val="0"/>
      </c:bar3DChart>
      <c:catAx>
        <c:axId val="322616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2617344"/>
        <c:crosses val="autoZero"/>
        <c:auto val="1"/>
        <c:lblAlgn val="ctr"/>
        <c:lblOffset val="100"/>
        <c:noMultiLvlLbl val="0"/>
      </c:catAx>
      <c:valAx>
        <c:axId val="32261734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226169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36361878617071"/>
          <c:y val="6.0636318186868127E-2"/>
          <c:w val="0.72940510205954967"/>
          <c:h val="0.645721925884255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5581040303121164E-3"/>
                  <c:y val="-1.1304299522275302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3834,5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90-4108-B31B-1B010DD6BFAE}"/>
                </c:ext>
              </c:extLst>
            </c:dLbl>
            <c:dLbl>
              <c:idx val="1"/>
              <c:layout>
                <c:manualLayout>
                  <c:x val="-1.9429588263012165E-2"/>
                  <c:y val="1.247763429667972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4520,3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9683036299872"/>
                      <c:h val="0.106862165510976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E90-4108-B31B-1B010DD6BFAE}"/>
                </c:ext>
              </c:extLst>
            </c:dLbl>
            <c:dLbl>
              <c:idx val="2"/>
              <c:layout>
                <c:manualLayout>
                  <c:x val="3.379058828349807E-3"/>
                  <c:y val="-7.13007674095988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90-4108-B31B-1B010DD6BF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3617.6</c:v>
                </c:pt>
                <c:pt idx="1">
                  <c:v>4520.3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90-4108-B31B-1B010DD6BF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3270,8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8F7-48AF-9904-622E213CF8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3770.7</c:v>
                </c:pt>
                <c:pt idx="1">
                  <c:v>3270.8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C-4DC6-8786-71EE9B42F8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812520"/>
        <c:axId val="181812912"/>
        <c:axId val="0"/>
      </c:bar3DChart>
      <c:catAx>
        <c:axId val="181812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1812912"/>
        <c:crosses val="autoZero"/>
        <c:auto val="1"/>
        <c:lblAlgn val="ctr"/>
        <c:lblOffset val="100"/>
        <c:noMultiLvlLbl val="0"/>
      </c:catAx>
      <c:valAx>
        <c:axId val="1818129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18125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0.82185</cdr:x>
      <cdr:y>0.7971</cdr:y>
    </cdr:from>
    <cdr:to>
      <cdr:x>0.96074</cdr:x>
      <cdr:y>0.91898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7308304" y="3960440"/>
          <a:ext cx="1235076" cy="60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0.61131</cdr:x>
      <cdr:y>0.89189</cdr:y>
    </cdr:from>
    <cdr:to>
      <cdr:x>0.61131</cdr:x>
      <cdr:y>0.89189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436096" y="4752528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0.82995</cdr:x>
      <cdr:y>0.89189</cdr:y>
    </cdr:from>
    <cdr:to>
      <cdr:x>0.83805</cdr:x>
      <cdr:y>0.90541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7380312" y="4752528"/>
          <a:ext cx="72008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</cdr:x>
      <cdr:y>0.6985</cdr:y>
    </cdr:from>
    <cdr:to>
      <cdr:x>0.75377</cdr:x>
      <cdr:y>0.75354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6329628" y="3960440"/>
          <a:ext cx="584990" cy="31207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0,</a:t>
          </a:r>
          <a:r>
            <a:rPr lang="en-US" sz="1600" dirty="0" smtClean="0"/>
            <a:t>4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0.67609</cdr:x>
      <cdr:y>0.89189</cdr:y>
    </cdr:from>
    <cdr:to>
      <cdr:x>0.75707</cdr:x>
      <cdr:y>0.94595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>
          <a:off x="6012116" y="4752528"/>
          <a:ext cx="720113" cy="28805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11,</a:t>
          </a:r>
          <a:r>
            <a:rPr lang="en-US" sz="1400" dirty="0" smtClean="0"/>
            <a:t>7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0.64947</cdr:x>
      <cdr:y>0.89308</cdr:y>
    </cdr:from>
    <cdr:to>
      <cdr:x>0.67609</cdr:x>
      <cdr:y>0.91892</cdr:y>
    </cdr:to>
    <cdr:cxnSp macro="">
      <cdr:nvCxnSpPr>
        <cdr:cNvPr id="19" name="Прямая соединительная линия 18"/>
        <cdr:cNvCxnSpPr>
          <a:endCxn xmlns:a="http://schemas.openxmlformats.org/drawingml/2006/main" id="4" idx="3"/>
        </cdr:cNvCxnSpPr>
      </cdr:nvCxnSpPr>
      <cdr:spPr>
        <a:xfrm xmlns:a="http://schemas.openxmlformats.org/drawingml/2006/main">
          <a:off x="5936173" y="5184565"/>
          <a:ext cx="243307" cy="150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0.38386</cdr:x>
      <cdr:y>0.9017</cdr:y>
    </cdr:from>
    <cdr:to>
      <cdr:x>0.473</cdr:x>
      <cdr:y>0.96491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521316" y="5112568"/>
          <a:ext cx="817720" cy="35839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/>
            <a:t>1</a:t>
          </a:r>
          <a:r>
            <a:rPr lang="en-US" sz="1600" b="1" dirty="0" smtClean="0"/>
            <a:t>5</a:t>
          </a:r>
          <a:r>
            <a:rPr lang="ru-RU" sz="1600" b="1" dirty="0" smtClean="0"/>
            <a:t>,5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0.69785</cdr:x>
      <cdr:y>0.6223</cdr:y>
    </cdr:from>
    <cdr:to>
      <cdr:x>0.7696</cdr:x>
      <cdr:y>0.68432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401636" y="3528392"/>
          <a:ext cx="658194" cy="3516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600" dirty="0" smtClean="0"/>
            <a:t>9,1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9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2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Березовского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Проект исполнения бюджета Березовского сельского поселения  Даниловского муниципального района за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2025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год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63688" y="2708921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398589"/>
              </p:ext>
            </p:extLst>
          </p:nvPr>
        </p:nvGraphicFramePr>
        <p:xfrm>
          <a:off x="755576" y="2780928"/>
          <a:ext cx="81509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 за  </a:t>
            </a:r>
            <a:r>
              <a:rPr lang="ru-RU" sz="2400" dirty="0" smtClean="0"/>
              <a:t>2025 </a:t>
            </a:r>
            <a:r>
              <a:rPr lang="ru-RU" sz="2400" dirty="0" smtClean="0"/>
              <a:t>год к </a:t>
            </a:r>
            <a:r>
              <a:rPr lang="ru-RU" sz="2400" dirty="0" smtClean="0"/>
              <a:t>2024 </a:t>
            </a:r>
            <a:r>
              <a:rPr lang="ru-RU" sz="2400" dirty="0" smtClean="0"/>
              <a:t>году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Березовского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35755" y="371969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7"/>
              <a:ext cx="1422735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13219,3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364302" cy="1426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13119,2</a:t>
              </a:r>
              <a:endParaRPr lang="ru-RU" sz="3200" b="1" dirty="0" smtClean="0"/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бюджета Березовского сельского поселения за  </a:t>
            </a:r>
            <a:r>
              <a:rPr lang="ru-RU" sz="2400" b="1" i="1" dirty="0" smtClean="0">
                <a:latin typeface="Book Antiqua" panose="02040602050305030304" pitchFamily="18" charset="0"/>
              </a:rPr>
              <a:t>2025 </a:t>
            </a:r>
            <a:r>
              <a:rPr lang="ru-RU" sz="2400" b="1" i="1" dirty="0" smtClean="0">
                <a:latin typeface="Book Antiqua" panose="02040602050305030304" pitchFamily="18" charset="0"/>
              </a:rPr>
              <a:t>год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6914" y="3530550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доходы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физ.лиц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399166"/>
            <a:ext cx="3439416" cy="738664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имущества муниципальной и государственной собственности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953671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6914" y="4249622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Денежные взыскания, штрафы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48014" y="2767876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3846605"/>
            <a:ext cx="3236438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251353"/>
            <a:ext cx="319040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4" y="2318930"/>
            <a:ext cx="3236438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18156" y="5269342"/>
            <a:ext cx="3258683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61840" y="3140615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1370,1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43908" y="2267695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1334,1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83573" y="4977715"/>
            <a:ext cx="72281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78891" y="4252053"/>
            <a:ext cx="69041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129,7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stCxn id="268" idx="3"/>
            <a:endCxn id="280" idx="1"/>
          </p:cNvCxnSpPr>
          <p:nvPr/>
        </p:nvCxnSpPr>
        <p:spPr>
          <a:xfrm flipV="1">
            <a:off x="3576330" y="6319151"/>
            <a:ext cx="392411" cy="163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>
            <a:off x="3619528" y="2331488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3604696" y="3277590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>
            <a:off x="3619528" y="5107560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77628" y="2828980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159,2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92539" y="3276838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368743" y="4189769"/>
            <a:ext cx="71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681,2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46970" y="2393867"/>
            <a:ext cx="7742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6078,2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55441" y="4648816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39318" y="5107560"/>
            <a:ext cx="73352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5174,3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>
            <a:off x="8084451" y="2937153"/>
            <a:ext cx="293177" cy="457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343658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>
            <a:off x="8057022" y="2488207"/>
            <a:ext cx="289948" cy="595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802705"/>
            <a:ext cx="294774" cy="103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076839" y="5407842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6329065"/>
            <a:ext cx="3439416" cy="307777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3955249" y="5546407"/>
            <a:ext cx="616793" cy="4571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3968741" y="6211139"/>
            <a:ext cx="609472" cy="2160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11112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48511" y="5546341"/>
            <a:ext cx="75118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1888,8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955202" y="6202891"/>
            <a:ext cx="71740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5814,4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20584" y="5733256"/>
            <a:ext cx="3190410" cy="276999"/>
          </a:xfrm>
          <a:prstGeom prst="rect">
            <a:avLst/>
          </a:prstGeom>
          <a:solidFill>
            <a:srgbClr val="00E2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1005" y="25852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уплаты акцизов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33475" y="2708398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1145,3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04696" y="270164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51724" y="305256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сельскохоз.налог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39244" y="3561326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1530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646900" y="4343658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641780" y="3675981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8339318" y="5828530"/>
            <a:ext cx="723207" cy="37436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259,9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820404" y="3277590"/>
            <a:ext cx="3236438" cy="46166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59323" y="3798913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8034285" y="3465923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8362939" y="3798912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766,4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8095575" y="3975465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8097535" y="5880646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636563" y="5676251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60" grpId="0" animBg="1"/>
      <p:bldP spid="65" grpId="0" animBg="1"/>
      <p:bldP spid="75" grpId="0" animBg="1"/>
      <p:bldP spid="78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116167"/>
              </p:ext>
            </p:extLst>
          </p:nvPr>
        </p:nvGraphicFramePr>
        <p:xfrm>
          <a:off x="251520" y="1772816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Березовского сельского поселения за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       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474574"/>
              </p:ext>
            </p:extLst>
          </p:nvPr>
        </p:nvGraphicFramePr>
        <p:xfrm>
          <a:off x="-29436" y="1196752"/>
          <a:ext cx="9173435" cy="566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90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Березовского сельского поселения 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161437"/>
              </p:ext>
            </p:extLst>
          </p:nvPr>
        </p:nvGraphicFramePr>
        <p:xfrm>
          <a:off x="907554" y="2708920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84784"/>
            <a:ext cx="7859216" cy="106272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Структура безвозмездных поступлений</a:t>
            </a:r>
            <a:br>
              <a:rPr lang="ru-RU" sz="3600" dirty="0" smtClean="0"/>
            </a:br>
            <a:r>
              <a:rPr lang="ru-RU" sz="3600" dirty="0" smtClean="0"/>
              <a:t>из бюджетов других уровней за </a:t>
            </a:r>
            <a:r>
              <a:rPr lang="ru-RU" sz="3600" dirty="0" smtClean="0"/>
              <a:t>2025   </a:t>
            </a:r>
            <a:r>
              <a:rPr lang="ru-RU" sz="3600" dirty="0" smtClean="0"/>
              <a:t>год </a:t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143926"/>
              </p:ext>
            </p:extLst>
          </p:nvPr>
        </p:nvGraphicFramePr>
        <p:xfrm>
          <a:off x="500034" y="185736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Березовского сельского поселения на жилищно-коммунальное хозяйство за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 к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4434</TotalTime>
  <Words>362</Words>
  <Application>Microsoft Office PowerPoint</Application>
  <PresentationFormat>Экран (4:3)</PresentationFormat>
  <Paragraphs>100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 Black</vt:lpstr>
      <vt:lpstr>Book Antiqua</vt:lpstr>
      <vt:lpstr>Bookman Old Style</vt:lpstr>
      <vt:lpstr>Calibri</vt:lpstr>
      <vt:lpstr>Candara</vt:lpstr>
      <vt:lpstr>Georgia</vt:lpstr>
      <vt:lpstr>Symbol</vt:lpstr>
      <vt:lpstr>Times New Roman</vt:lpstr>
      <vt:lpstr>Волна</vt:lpstr>
      <vt:lpstr>Администрация Березовского сельского поселения</vt:lpstr>
      <vt:lpstr>Реализация утвержденных Главой Березовского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Презентация PowerPoint</vt:lpstr>
      <vt:lpstr>Презентация PowerPoint</vt:lpstr>
      <vt:lpstr>Динамика доходов бюджета  Березовского сельского поселения за 2025 год                                                                 (тыс. руб.)</vt:lpstr>
      <vt:lpstr>Объем налоговых и неналоговых доходов бюджета Березовского сельского поселения за 2025 год </vt:lpstr>
      <vt:lpstr>Структура безвозмездных поступлений из бюджетов других уровней за 2025   год  </vt:lpstr>
      <vt:lpstr>Сравнительный анализ расходов Березовского сельского поселения на жилищно-коммунальное хозяйство за  2025 год к  2024г.</vt:lpstr>
      <vt:lpstr>Мониторинг расходов на содержание органов местного самоуправления за  2025 год к 2024 году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Admin</cp:lastModifiedBy>
  <cp:revision>365</cp:revision>
  <cp:lastPrinted>2019-02-27T12:07:20Z</cp:lastPrinted>
  <dcterms:created xsi:type="dcterms:W3CDTF">2014-05-06T11:50:27Z</dcterms:created>
  <dcterms:modified xsi:type="dcterms:W3CDTF">2026-03-20T11:15:21Z</dcterms:modified>
</cp:coreProperties>
</file>